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696" r:id="rId5"/>
  </p:sldMasterIdLst>
  <p:notesMasterIdLst>
    <p:notesMasterId r:id="rId75"/>
  </p:notesMasterIdLst>
  <p:handoutMasterIdLst>
    <p:handoutMasterId r:id="rId76"/>
  </p:handoutMasterIdLst>
  <p:sldIdLst>
    <p:sldId id="256" r:id="rId6"/>
    <p:sldId id="277" r:id="rId7"/>
    <p:sldId id="273" r:id="rId8"/>
    <p:sldId id="274" r:id="rId9"/>
    <p:sldId id="260" r:id="rId10"/>
    <p:sldId id="308" r:id="rId11"/>
    <p:sldId id="278" r:id="rId12"/>
    <p:sldId id="296" r:id="rId13"/>
    <p:sldId id="297" r:id="rId14"/>
    <p:sldId id="298" r:id="rId15"/>
    <p:sldId id="305" r:id="rId16"/>
    <p:sldId id="300" r:id="rId17"/>
    <p:sldId id="299" r:id="rId18"/>
    <p:sldId id="301" r:id="rId19"/>
    <p:sldId id="304" r:id="rId20"/>
    <p:sldId id="306" r:id="rId21"/>
    <p:sldId id="311" r:id="rId22"/>
    <p:sldId id="388" r:id="rId23"/>
    <p:sldId id="389" r:id="rId24"/>
    <p:sldId id="390" r:id="rId25"/>
    <p:sldId id="313" r:id="rId26"/>
    <p:sldId id="314" r:id="rId27"/>
    <p:sldId id="391" r:id="rId28"/>
    <p:sldId id="336" r:id="rId29"/>
    <p:sldId id="315" r:id="rId30"/>
    <p:sldId id="316" r:id="rId31"/>
    <p:sldId id="317" r:id="rId32"/>
    <p:sldId id="261" r:id="rId33"/>
    <p:sldId id="262" r:id="rId34"/>
    <p:sldId id="392" r:id="rId35"/>
    <p:sldId id="334" r:id="rId36"/>
    <p:sldId id="264" r:id="rId37"/>
    <p:sldId id="343" r:id="rId38"/>
    <p:sldId id="331" r:id="rId39"/>
    <p:sldId id="393" r:id="rId40"/>
    <p:sldId id="345" r:id="rId41"/>
    <p:sldId id="346" r:id="rId42"/>
    <p:sldId id="347" r:id="rId43"/>
    <p:sldId id="348" r:id="rId44"/>
    <p:sldId id="349" r:id="rId45"/>
    <p:sldId id="350" r:id="rId46"/>
    <p:sldId id="351" r:id="rId47"/>
    <p:sldId id="352" r:id="rId48"/>
    <p:sldId id="353" r:id="rId49"/>
    <p:sldId id="354" r:id="rId50"/>
    <p:sldId id="355" r:id="rId51"/>
    <p:sldId id="356" r:id="rId52"/>
    <p:sldId id="357" r:id="rId53"/>
    <p:sldId id="358" r:id="rId54"/>
    <p:sldId id="359" r:id="rId55"/>
    <p:sldId id="360" r:id="rId56"/>
    <p:sldId id="361" r:id="rId57"/>
    <p:sldId id="362" r:id="rId58"/>
    <p:sldId id="363" r:id="rId59"/>
    <p:sldId id="344" r:id="rId60"/>
    <p:sldId id="394" r:id="rId61"/>
    <p:sldId id="395" r:id="rId62"/>
    <p:sldId id="265" r:id="rId63"/>
    <p:sldId id="364" r:id="rId64"/>
    <p:sldId id="332" r:id="rId65"/>
    <p:sldId id="396" r:id="rId66"/>
    <p:sldId id="341" r:id="rId67"/>
    <p:sldId id="266" r:id="rId68"/>
    <p:sldId id="365" r:id="rId69"/>
    <p:sldId id="267" r:id="rId70"/>
    <p:sldId id="325" r:id="rId71"/>
    <p:sldId id="397" r:id="rId72"/>
    <p:sldId id="259" r:id="rId73"/>
    <p:sldId id="270" r:id="rId74"/>
  </p:sldIdLst>
  <p:sldSz cx="9144000" cy="6858000" type="screen4x3"/>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FFA3"/>
    <a:srgbClr val="132935"/>
    <a:srgbClr val="4D1B0B"/>
    <a:srgbClr val="FFB7B7"/>
    <a:srgbClr val="FCAEDB"/>
    <a:srgbClr val="940657"/>
    <a:srgbClr val="D9C7DF"/>
    <a:srgbClr val="5E3C6A"/>
    <a:srgbClr val="B7CFFF"/>
    <a:srgbClr val="FFD1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p:cViewPr varScale="1">
        <p:scale>
          <a:sx n="89" d="100"/>
          <a:sy n="89" d="100"/>
        </p:scale>
        <p:origin x="1310"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9786" cy="496967"/>
          </a:xfrm>
          <a:prstGeom prst="rect">
            <a:avLst/>
          </a:prstGeom>
        </p:spPr>
        <p:txBody>
          <a:bodyPr vert="horz" lIns="92446" tIns="46223" rIns="92446" bIns="46223" rtlCol="0"/>
          <a:lstStyle>
            <a:lvl1pPr algn="l">
              <a:defRPr sz="1200"/>
            </a:lvl1pPr>
          </a:lstStyle>
          <a:p>
            <a:endParaRPr lang="en-MY"/>
          </a:p>
        </p:txBody>
      </p:sp>
      <p:sp>
        <p:nvSpPr>
          <p:cNvPr id="3" name="Date Placeholder 2"/>
          <p:cNvSpPr>
            <a:spLocks noGrp="1"/>
          </p:cNvSpPr>
          <p:nvPr>
            <p:ph type="dt" sz="quarter" idx="1"/>
          </p:nvPr>
        </p:nvSpPr>
        <p:spPr>
          <a:xfrm>
            <a:off x="3855839" y="1"/>
            <a:ext cx="2949786" cy="496967"/>
          </a:xfrm>
          <a:prstGeom prst="rect">
            <a:avLst/>
          </a:prstGeom>
        </p:spPr>
        <p:txBody>
          <a:bodyPr vert="horz" lIns="92446" tIns="46223" rIns="92446" bIns="46223" rtlCol="0"/>
          <a:lstStyle>
            <a:lvl1pPr algn="r">
              <a:defRPr sz="1200"/>
            </a:lvl1pPr>
          </a:lstStyle>
          <a:p>
            <a:fld id="{03BD29D2-2E95-40BC-86F2-18955EA9A1B7}" type="datetimeFigureOut">
              <a:rPr lang="en-MY" smtClean="0"/>
              <a:t>6/6/2023</a:t>
            </a:fld>
            <a:endParaRPr lang="en-MY"/>
          </a:p>
        </p:txBody>
      </p:sp>
      <p:sp>
        <p:nvSpPr>
          <p:cNvPr id="4" name="Footer Placeholder 3"/>
          <p:cNvSpPr>
            <a:spLocks noGrp="1"/>
          </p:cNvSpPr>
          <p:nvPr>
            <p:ph type="ftr" sz="quarter" idx="2"/>
          </p:nvPr>
        </p:nvSpPr>
        <p:spPr>
          <a:xfrm>
            <a:off x="0" y="9440647"/>
            <a:ext cx="2949786" cy="496967"/>
          </a:xfrm>
          <a:prstGeom prst="rect">
            <a:avLst/>
          </a:prstGeom>
        </p:spPr>
        <p:txBody>
          <a:bodyPr vert="horz" lIns="92446" tIns="46223" rIns="92446" bIns="46223" rtlCol="0" anchor="b"/>
          <a:lstStyle>
            <a:lvl1pPr algn="l">
              <a:defRPr sz="1200"/>
            </a:lvl1pPr>
          </a:lstStyle>
          <a:p>
            <a:endParaRPr lang="en-MY"/>
          </a:p>
        </p:txBody>
      </p:sp>
      <p:sp>
        <p:nvSpPr>
          <p:cNvPr id="5" name="Slide Number Placeholder 4"/>
          <p:cNvSpPr>
            <a:spLocks noGrp="1"/>
          </p:cNvSpPr>
          <p:nvPr>
            <p:ph type="sldNum" sz="quarter" idx="3"/>
          </p:nvPr>
        </p:nvSpPr>
        <p:spPr>
          <a:xfrm>
            <a:off x="3855839" y="9440647"/>
            <a:ext cx="2949786" cy="496967"/>
          </a:xfrm>
          <a:prstGeom prst="rect">
            <a:avLst/>
          </a:prstGeom>
        </p:spPr>
        <p:txBody>
          <a:bodyPr vert="horz" lIns="92446" tIns="46223" rIns="92446" bIns="46223" rtlCol="0" anchor="b"/>
          <a:lstStyle>
            <a:lvl1pPr algn="r">
              <a:defRPr sz="1200"/>
            </a:lvl1pPr>
          </a:lstStyle>
          <a:p>
            <a:fld id="{9420F95C-AEC4-4AE3-ACB9-039AF2E0998C}" type="slidenum">
              <a:rPr lang="en-MY" smtClean="0"/>
              <a:t>‹#›</a:t>
            </a:fld>
            <a:endParaRPr lang="en-MY"/>
          </a:p>
        </p:txBody>
      </p:sp>
    </p:spTree>
    <p:extLst>
      <p:ext uri="{BB962C8B-B14F-4D97-AF65-F5344CB8AC3E}">
        <p14:creationId xmlns:p14="http://schemas.microsoft.com/office/powerpoint/2010/main" val="2809794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50251" cy="49754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5788" y="1"/>
            <a:ext cx="2950251" cy="497541"/>
          </a:xfrm>
          <a:prstGeom prst="rect">
            <a:avLst/>
          </a:prstGeom>
        </p:spPr>
        <p:txBody>
          <a:bodyPr vert="horz" lIns="91440" tIns="45720" rIns="91440" bIns="45720" rtlCol="0"/>
          <a:lstStyle>
            <a:lvl1pPr algn="r">
              <a:defRPr sz="1200"/>
            </a:lvl1pPr>
          </a:lstStyle>
          <a:p>
            <a:fld id="{36CEF521-FA3D-4475-B0EF-E99C25E1E348}" type="datetimeFigureOut">
              <a:rPr lang="en-US" smtClean="0"/>
              <a:t>6/6/2023</a:t>
            </a:fld>
            <a:endParaRPr lang="en-US"/>
          </a:p>
        </p:txBody>
      </p:sp>
      <p:sp>
        <p:nvSpPr>
          <p:cNvPr id="4" name="Slide Image Placeholder 3"/>
          <p:cNvSpPr>
            <a:spLocks noGrp="1" noRot="1" noChangeAspect="1"/>
          </p:cNvSpPr>
          <p:nvPr>
            <p:ph type="sldImg" idx="2"/>
          </p:nvPr>
        </p:nvSpPr>
        <p:spPr>
          <a:xfrm>
            <a:off x="1168400" y="1243013"/>
            <a:ext cx="4470400" cy="3352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1186" y="4782807"/>
            <a:ext cx="5444830" cy="391383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41798"/>
            <a:ext cx="2950251" cy="49754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5788" y="9441798"/>
            <a:ext cx="2950251" cy="497541"/>
          </a:xfrm>
          <a:prstGeom prst="rect">
            <a:avLst/>
          </a:prstGeom>
        </p:spPr>
        <p:txBody>
          <a:bodyPr vert="horz" lIns="91440" tIns="45720" rIns="91440" bIns="45720" rtlCol="0" anchor="b"/>
          <a:lstStyle>
            <a:lvl1pPr algn="r">
              <a:defRPr sz="1200"/>
            </a:lvl1pPr>
          </a:lstStyle>
          <a:p>
            <a:fld id="{8B698913-1CE5-4BF5-B8DF-266F012E8C7E}" type="slidenum">
              <a:rPr lang="en-US" smtClean="0"/>
              <a:t>‹#›</a:t>
            </a:fld>
            <a:endParaRPr lang="en-US"/>
          </a:p>
        </p:txBody>
      </p:sp>
    </p:spTree>
    <p:extLst>
      <p:ext uri="{BB962C8B-B14F-4D97-AF65-F5344CB8AC3E}">
        <p14:creationId xmlns:p14="http://schemas.microsoft.com/office/powerpoint/2010/main" val="1755262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698913-1CE5-4BF5-B8DF-266F012E8C7E}" type="slidenum">
              <a:rPr lang="en-US" smtClean="0"/>
              <a:t>2</a:t>
            </a:fld>
            <a:endParaRPr lang="en-US"/>
          </a:p>
        </p:txBody>
      </p:sp>
    </p:spTree>
    <p:extLst>
      <p:ext uri="{BB962C8B-B14F-4D97-AF65-F5344CB8AC3E}">
        <p14:creationId xmlns:p14="http://schemas.microsoft.com/office/powerpoint/2010/main" val="1969177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698913-1CE5-4BF5-B8DF-266F012E8C7E}" type="slidenum">
              <a:rPr lang="en-US" smtClean="0"/>
              <a:t>11</a:t>
            </a:fld>
            <a:endParaRPr lang="en-US"/>
          </a:p>
        </p:txBody>
      </p:sp>
    </p:spTree>
    <p:extLst>
      <p:ext uri="{BB962C8B-B14F-4D97-AF65-F5344CB8AC3E}">
        <p14:creationId xmlns:p14="http://schemas.microsoft.com/office/powerpoint/2010/main" val="3864693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698913-1CE5-4BF5-B8DF-266F012E8C7E}" type="slidenum">
              <a:rPr lang="en-US" smtClean="0"/>
              <a:t>12</a:t>
            </a:fld>
            <a:endParaRPr lang="en-US"/>
          </a:p>
        </p:txBody>
      </p:sp>
    </p:spTree>
    <p:extLst>
      <p:ext uri="{BB962C8B-B14F-4D97-AF65-F5344CB8AC3E}">
        <p14:creationId xmlns:p14="http://schemas.microsoft.com/office/powerpoint/2010/main" val="2914427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698913-1CE5-4BF5-B8DF-266F012E8C7E}" type="slidenum">
              <a:rPr lang="en-US" smtClean="0"/>
              <a:t>13</a:t>
            </a:fld>
            <a:endParaRPr lang="en-US"/>
          </a:p>
        </p:txBody>
      </p:sp>
    </p:spTree>
    <p:extLst>
      <p:ext uri="{BB962C8B-B14F-4D97-AF65-F5344CB8AC3E}">
        <p14:creationId xmlns:p14="http://schemas.microsoft.com/office/powerpoint/2010/main" val="1871756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698913-1CE5-4BF5-B8DF-266F012E8C7E}" type="slidenum">
              <a:rPr lang="en-US" smtClean="0"/>
              <a:t>14</a:t>
            </a:fld>
            <a:endParaRPr lang="en-US"/>
          </a:p>
        </p:txBody>
      </p:sp>
    </p:spTree>
    <p:extLst>
      <p:ext uri="{BB962C8B-B14F-4D97-AF65-F5344CB8AC3E}">
        <p14:creationId xmlns:p14="http://schemas.microsoft.com/office/powerpoint/2010/main" val="1318969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698913-1CE5-4BF5-B8DF-266F012E8C7E}" type="slidenum">
              <a:rPr lang="en-US" smtClean="0"/>
              <a:t>15</a:t>
            </a:fld>
            <a:endParaRPr lang="en-US"/>
          </a:p>
        </p:txBody>
      </p:sp>
    </p:spTree>
    <p:extLst>
      <p:ext uri="{BB962C8B-B14F-4D97-AF65-F5344CB8AC3E}">
        <p14:creationId xmlns:p14="http://schemas.microsoft.com/office/powerpoint/2010/main" val="1797110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698913-1CE5-4BF5-B8DF-266F012E8C7E}" type="slidenum">
              <a:rPr lang="en-US" smtClean="0"/>
              <a:t>16</a:t>
            </a:fld>
            <a:endParaRPr lang="en-US"/>
          </a:p>
        </p:txBody>
      </p:sp>
    </p:spTree>
    <p:extLst>
      <p:ext uri="{BB962C8B-B14F-4D97-AF65-F5344CB8AC3E}">
        <p14:creationId xmlns:p14="http://schemas.microsoft.com/office/powerpoint/2010/main" val="1513580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698913-1CE5-4BF5-B8DF-266F012E8C7E}" type="slidenum">
              <a:rPr lang="en-US" smtClean="0"/>
              <a:t>68</a:t>
            </a:fld>
            <a:endParaRPr lang="en-US"/>
          </a:p>
        </p:txBody>
      </p:sp>
    </p:spTree>
    <p:extLst>
      <p:ext uri="{BB962C8B-B14F-4D97-AF65-F5344CB8AC3E}">
        <p14:creationId xmlns:p14="http://schemas.microsoft.com/office/powerpoint/2010/main" val="1166583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698913-1CE5-4BF5-B8DF-266F012E8C7E}" type="slidenum">
              <a:rPr lang="en-US" smtClean="0"/>
              <a:t>69</a:t>
            </a:fld>
            <a:endParaRPr lang="en-US"/>
          </a:p>
        </p:txBody>
      </p:sp>
    </p:spTree>
    <p:extLst>
      <p:ext uri="{BB962C8B-B14F-4D97-AF65-F5344CB8AC3E}">
        <p14:creationId xmlns:p14="http://schemas.microsoft.com/office/powerpoint/2010/main" val="520939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2A55E4-C420-4194-A26D-8F8554863BA4}" type="slidenum">
              <a:rPr lang="en-MY" smtClean="0"/>
              <a:t>3</a:t>
            </a:fld>
            <a:endParaRPr lang="en-MY"/>
          </a:p>
        </p:txBody>
      </p:sp>
    </p:spTree>
    <p:extLst>
      <p:ext uri="{BB962C8B-B14F-4D97-AF65-F5344CB8AC3E}">
        <p14:creationId xmlns:p14="http://schemas.microsoft.com/office/powerpoint/2010/main" val="2569913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698913-1CE5-4BF5-B8DF-266F012E8C7E}" type="slidenum">
              <a:rPr lang="en-US" smtClean="0"/>
              <a:t>4</a:t>
            </a:fld>
            <a:endParaRPr lang="en-US"/>
          </a:p>
        </p:txBody>
      </p:sp>
    </p:spTree>
    <p:extLst>
      <p:ext uri="{BB962C8B-B14F-4D97-AF65-F5344CB8AC3E}">
        <p14:creationId xmlns:p14="http://schemas.microsoft.com/office/powerpoint/2010/main" val="458781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698913-1CE5-4BF5-B8DF-266F012E8C7E}" type="slidenum">
              <a:rPr lang="en-US" smtClean="0"/>
              <a:t>5</a:t>
            </a:fld>
            <a:endParaRPr lang="en-US"/>
          </a:p>
        </p:txBody>
      </p:sp>
    </p:spTree>
    <p:extLst>
      <p:ext uri="{BB962C8B-B14F-4D97-AF65-F5344CB8AC3E}">
        <p14:creationId xmlns:p14="http://schemas.microsoft.com/office/powerpoint/2010/main" val="1600493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698913-1CE5-4BF5-B8DF-266F012E8C7E}" type="slidenum">
              <a:rPr lang="en-US" smtClean="0"/>
              <a:t>6</a:t>
            </a:fld>
            <a:endParaRPr lang="en-US"/>
          </a:p>
        </p:txBody>
      </p:sp>
    </p:spTree>
    <p:extLst>
      <p:ext uri="{BB962C8B-B14F-4D97-AF65-F5344CB8AC3E}">
        <p14:creationId xmlns:p14="http://schemas.microsoft.com/office/powerpoint/2010/main" val="4204311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698913-1CE5-4BF5-B8DF-266F012E8C7E}" type="slidenum">
              <a:rPr lang="en-US" smtClean="0"/>
              <a:t>7</a:t>
            </a:fld>
            <a:endParaRPr lang="en-US"/>
          </a:p>
        </p:txBody>
      </p:sp>
    </p:spTree>
    <p:extLst>
      <p:ext uri="{BB962C8B-B14F-4D97-AF65-F5344CB8AC3E}">
        <p14:creationId xmlns:p14="http://schemas.microsoft.com/office/powerpoint/2010/main" val="1474560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698913-1CE5-4BF5-B8DF-266F012E8C7E}" type="slidenum">
              <a:rPr lang="en-US" smtClean="0"/>
              <a:t>8</a:t>
            </a:fld>
            <a:endParaRPr lang="en-US"/>
          </a:p>
        </p:txBody>
      </p:sp>
    </p:spTree>
    <p:extLst>
      <p:ext uri="{BB962C8B-B14F-4D97-AF65-F5344CB8AC3E}">
        <p14:creationId xmlns:p14="http://schemas.microsoft.com/office/powerpoint/2010/main" val="1999873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698913-1CE5-4BF5-B8DF-266F012E8C7E}" type="slidenum">
              <a:rPr lang="en-US" smtClean="0"/>
              <a:t>9</a:t>
            </a:fld>
            <a:endParaRPr lang="en-US"/>
          </a:p>
        </p:txBody>
      </p:sp>
    </p:spTree>
    <p:extLst>
      <p:ext uri="{BB962C8B-B14F-4D97-AF65-F5344CB8AC3E}">
        <p14:creationId xmlns:p14="http://schemas.microsoft.com/office/powerpoint/2010/main" val="1125870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698913-1CE5-4BF5-B8DF-266F012E8C7E}" type="slidenum">
              <a:rPr lang="en-US" smtClean="0"/>
              <a:t>10</a:t>
            </a:fld>
            <a:endParaRPr lang="en-US"/>
          </a:p>
        </p:txBody>
      </p:sp>
    </p:spTree>
    <p:extLst>
      <p:ext uri="{BB962C8B-B14F-4D97-AF65-F5344CB8AC3E}">
        <p14:creationId xmlns:p14="http://schemas.microsoft.com/office/powerpoint/2010/main" val="39987983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3429000"/>
          </a:xfrm>
          <a:prstGeom prst="rect">
            <a:avLst/>
          </a:prstGeom>
          <a:solidFill>
            <a:srgbClr val="A2FFA3"/>
          </a:solidFill>
          <a:ln w="9525">
            <a:noFill/>
            <a:miter lim="800000"/>
            <a:headEnd/>
            <a:tailEnd/>
          </a:ln>
          <a:effec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ltLang="en-US"/>
          </a:p>
        </p:txBody>
      </p:sp>
      <p:pic>
        <p:nvPicPr>
          <p:cNvPr id="5" name="Picture 10" descr="APU Logo_Final_Vertical_V1_HR1 cop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888" y="2514600"/>
            <a:ext cx="2530476"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2" name="Rectangle 2"/>
          <p:cNvSpPr>
            <a:spLocks noGrp="1" noChangeArrowheads="1"/>
          </p:cNvSpPr>
          <p:nvPr>
            <p:ph type="ctrTitle"/>
          </p:nvPr>
        </p:nvSpPr>
        <p:spPr>
          <a:xfrm>
            <a:off x="2389188" y="1952625"/>
            <a:ext cx="6754812" cy="1470025"/>
          </a:xfrm>
        </p:spPr>
        <p:txBody>
          <a:bodyPr/>
          <a:lstStyle>
            <a:lvl1pPr>
              <a:defRPr/>
            </a:lvl1pPr>
          </a:lstStyle>
          <a:p>
            <a:r>
              <a:rPr lang="en-US"/>
              <a:t>Click to edit Master title style</a:t>
            </a:r>
            <a:endParaRPr lang="en-GB"/>
          </a:p>
        </p:txBody>
      </p:sp>
      <p:sp>
        <p:nvSpPr>
          <p:cNvPr id="87043" name="Rectangle 3"/>
          <p:cNvSpPr>
            <a:spLocks noGrp="1" noChangeArrowheads="1"/>
          </p:cNvSpPr>
          <p:nvPr>
            <p:ph type="subTitle" idx="1"/>
          </p:nvPr>
        </p:nvSpPr>
        <p:spPr>
          <a:xfrm>
            <a:off x="2374900" y="3886200"/>
            <a:ext cx="6769100" cy="1752600"/>
          </a:xfrm>
        </p:spPr>
        <p:txBody>
          <a:bodyPr/>
          <a:lstStyle>
            <a:lvl1pPr marL="0" indent="0" algn="ctr">
              <a:buFontTx/>
              <a:buNone/>
              <a:defRPr/>
            </a:lvl1pPr>
          </a:lstStyle>
          <a:p>
            <a:r>
              <a:rPr lang="en-US"/>
              <a:t>Click to edit Master subtitle style</a:t>
            </a:r>
            <a:endParaRPr lang="en-GB"/>
          </a:p>
        </p:txBody>
      </p:sp>
    </p:spTree>
    <p:extLst>
      <p:ext uri="{BB962C8B-B14F-4D97-AF65-F5344CB8AC3E}">
        <p14:creationId xmlns:p14="http://schemas.microsoft.com/office/powerpoint/2010/main" val="1889009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r>
              <a:rPr lang="en-MY"/>
              <a:t>Security Management</a:t>
            </a:r>
            <a:endParaRPr lang="en-MY" dirty="0"/>
          </a:p>
        </p:txBody>
      </p:sp>
    </p:spTree>
    <p:extLst>
      <p:ext uri="{BB962C8B-B14F-4D97-AF65-F5344CB8AC3E}">
        <p14:creationId xmlns:p14="http://schemas.microsoft.com/office/powerpoint/2010/main" val="418113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3" y="274638"/>
            <a:ext cx="2057400" cy="59483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85775" y="274638"/>
            <a:ext cx="6021388" cy="5948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r>
              <a:rPr lang="en-MY"/>
              <a:t>Security Management</a:t>
            </a:r>
            <a:endParaRPr lang="en-MY" dirty="0"/>
          </a:p>
        </p:txBody>
      </p:sp>
    </p:spTree>
    <p:extLst>
      <p:ext uri="{BB962C8B-B14F-4D97-AF65-F5344CB8AC3E}">
        <p14:creationId xmlns:p14="http://schemas.microsoft.com/office/powerpoint/2010/main" val="3177581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87042" name="Rectangle 2"/>
          <p:cNvSpPr>
            <a:spLocks noGrp="1" noChangeArrowheads="1"/>
          </p:cNvSpPr>
          <p:nvPr>
            <p:ph type="ctrTitle"/>
          </p:nvPr>
        </p:nvSpPr>
        <p:spPr>
          <a:xfrm>
            <a:off x="2172456" y="2200277"/>
            <a:ext cx="6754812" cy="1470025"/>
          </a:xfrm>
        </p:spPr>
        <p:txBody>
          <a:bodyPr/>
          <a:lstStyle>
            <a:lvl1pPr algn="r">
              <a:defRPr>
                <a:solidFill>
                  <a:schemeClr val="accent5"/>
                </a:solidFill>
                <a:latin typeface="Montserrat" panose="00000500000000000000" pitchFamily="2" charset="0"/>
              </a:defRPr>
            </a:lvl1pPr>
          </a:lstStyle>
          <a:p>
            <a:r>
              <a:rPr lang="en-US"/>
              <a:t>Click to edit Master title style</a:t>
            </a:r>
            <a:endParaRPr lang="en-GB" dirty="0"/>
          </a:p>
        </p:txBody>
      </p:sp>
      <p:sp>
        <p:nvSpPr>
          <p:cNvPr id="87043" name="Rectangle 3"/>
          <p:cNvSpPr>
            <a:spLocks noGrp="1" noChangeArrowheads="1"/>
          </p:cNvSpPr>
          <p:nvPr>
            <p:ph type="subTitle" idx="1"/>
          </p:nvPr>
        </p:nvSpPr>
        <p:spPr>
          <a:xfrm>
            <a:off x="3727655" y="3879851"/>
            <a:ext cx="5185325" cy="1752600"/>
          </a:xfrm>
        </p:spPr>
        <p:txBody>
          <a:bodyPr/>
          <a:lstStyle>
            <a:lvl1pPr marL="0" indent="0" algn="r">
              <a:buFontTx/>
              <a:buNone/>
              <a:defRPr b="0">
                <a:solidFill>
                  <a:schemeClr val="bg1"/>
                </a:solidFill>
                <a:latin typeface="+mj-lt"/>
              </a:defRPr>
            </a:lvl1pPr>
          </a:lstStyle>
          <a:p>
            <a:r>
              <a:rPr lang="en-US"/>
              <a:t>Click to edit Master subtitle style</a:t>
            </a:r>
            <a:endParaRPr lang="en-GB" dirty="0"/>
          </a:p>
        </p:txBody>
      </p:sp>
      <p:pic>
        <p:nvPicPr>
          <p:cNvPr id="4" name="Picture 3" descr="Logo, company name&#10;&#10;Description automatically generated">
            <a:extLst>
              <a:ext uri="{FF2B5EF4-FFF2-40B4-BE49-F238E27FC236}">
                <a16:creationId xmlns:a16="http://schemas.microsoft.com/office/drawing/2014/main" id="{42884E60-9935-4C94-C83F-8A17E29F9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9898" y="50215"/>
            <a:ext cx="1104100" cy="1363524"/>
          </a:xfrm>
          <a:prstGeom prst="rect">
            <a:avLst/>
          </a:prstGeom>
        </p:spPr>
      </p:pic>
    </p:spTree>
    <p:extLst>
      <p:ext uri="{BB962C8B-B14F-4D97-AF65-F5344CB8AC3E}">
        <p14:creationId xmlns:p14="http://schemas.microsoft.com/office/powerpoint/2010/main" val="3460804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4" name="Picture 3">
            <a:extLst>
              <a:ext uri="{FF2B5EF4-FFF2-40B4-BE49-F238E27FC236}">
                <a16:creationId xmlns:a16="http://schemas.microsoft.com/office/drawing/2014/main" id="{AE047D7A-CB0C-0E87-02A2-46AE102DCCE8}"/>
              </a:ext>
            </a:extLst>
          </p:cNvPr>
          <p:cNvPicPr>
            <a:picLocks noChangeAspect="1"/>
          </p:cNvPicPr>
          <p:nvPr/>
        </p:nvPicPr>
        <p:blipFill>
          <a:blip r:embed="rId4"/>
          <a:stretch>
            <a:fillRect/>
          </a:stretch>
        </p:blipFill>
        <p:spPr>
          <a:xfrm>
            <a:off x="8041078" y="75543"/>
            <a:ext cx="1102920" cy="1362076"/>
          </a:xfrm>
          <a:prstGeom prst="rect">
            <a:avLst/>
          </a:prstGeom>
        </p:spPr>
      </p:pic>
    </p:spTree>
    <p:extLst>
      <p:ext uri="{BB962C8B-B14F-4D97-AF65-F5344CB8AC3E}">
        <p14:creationId xmlns:p14="http://schemas.microsoft.com/office/powerpoint/2010/main" val="4026964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9144000" cy="6618514"/>
          </a:xfrm>
          <a:prstGeom prst="rect">
            <a:avLst/>
          </a:prstGeom>
        </p:spPr>
      </p:pic>
      <p:sp>
        <p:nvSpPr>
          <p:cNvPr id="2" name="Title 1"/>
          <p:cNvSpPr>
            <a:spLocks noGrp="1"/>
          </p:cNvSpPr>
          <p:nvPr>
            <p:ph type="title"/>
          </p:nvPr>
        </p:nvSpPr>
        <p:spPr>
          <a:xfrm>
            <a:off x="417513" y="127003"/>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1589576"/>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5" name="Picture 4">
            <a:extLst>
              <a:ext uri="{FF2B5EF4-FFF2-40B4-BE49-F238E27FC236}">
                <a16:creationId xmlns:a16="http://schemas.microsoft.com/office/drawing/2014/main" id="{DDE1FD8D-A7D1-E632-498D-A2DEBD80C6EF}"/>
              </a:ext>
            </a:extLst>
          </p:cNvPr>
          <p:cNvPicPr>
            <a:picLocks noChangeAspect="1"/>
          </p:cNvPicPr>
          <p:nvPr/>
        </p:nvPicPr>
        <p:blipFill>
          <a:blip r:embed="rId4"/>
          <a:stretch>
            <a:fillRect/>
          </a:stretch>
        </p:blipFill>
        <p:spPr>
          <a:xfrm>
            <a:off x="8005476" y="-84512"/>
            <a:ext cx="1115665" cy="1377815"/>
          </a:xfrm>
          <a:prstGeom prst="rect">
            <a:avLst/>
          </a:prstGeom>
        </p:spPr>
      </p:pic>
    </p:spTree>
    <p:extLst>
      <p:ext uri="{BB962C8B-B14F-4D97-AF65-F5344CB8AC3E}">
        <p14:creationId xmlns:p14="http://schemas.microsoft.com/office/powerpoint/2010/main" val="20744859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itle 1"/>
          <p:cNvSpPr>
            <a:spLocks noGrp="1"/>
          </p:cNvSpPr>
          <p:nvPr>
            <p:ph type="title"/>
          </p:nvPr>
        </p:nvSpPr>
        <p:spPr>
          <a:xfrm>
            <a:off x="417513" y="3685881"/>
            <a:ext cx="7365773"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8" name="Picture 7">
            <a:extLst>
              <a:ext uri="{FF2B5EF4-FFF2-40B4-BE49-F238E27FC236}">
                <a16:creationId xmlns:a16="http://schemas.microsoft.com/office/drawing/2014/main" id="{4AF1CA2F-924E-AE11-12BB-ABBEC20B856A}"/>
              </a:ext>
            </a:extLst>
          </p:cNvPr>
          <p:cNvPicPr>
            <a:picLocks noChangeAspect="1"/>
          </p:cNvPicPr>
          <p:nvPr/>
        </p:nvPicPr>
        <p:blipFill>
          <a:blip r:embed="rId2"/>
          <a:stretch>
            <a:fillRect/>
          </a:stretch>
        </p:blipFill>
        <p:spPr>
          <a:xfrm>
            <a:off x="8248650" y="44964"/>
            <a:ext cx="895350" cy="1108188"/>
          </a:xfrm>
          <a:prstGeom prst="rect">
            <a:avLst/>
          </a:prstGeom>
        </p:spPr>
      </p:pic>
      <p:pic>
        <p:nvPicPr>
          <p:cNvPr id="10" name="Picture 9">
            <a:extLst>
              <a:ext uri="{FF2B5EF4-FFF2-40B4-BE49-F238E27FC236}">
                <a16:creationId xmlns:a16="http://schemas.microsoft.com/office/drawing/2014/main" id="{A8CA9AD8-8822-D85D-0707-FBEEC8E087AB}"/>
              </a:ext>
            </a:extLst>
          </p:cNvPr>
          <p:cNvPicPr>
            <a:picLocks noChangeAspect="1"/>
          </p:cNvPicPr>
          <p:nvPr/>
        </p:nvPicPr>
        <p:blipFill>
          <a:blip r:embed="rId3"/>
          <a:stretch>
            <a:fillRect/>
          </a:stretch>
        </p:blipFill>
        <p:spPr>
          <a:xfrm>
            <a:off x="6978093" y="3960"/>
            <a:ext cx="896074" cy="1108188"/>
          </a:xfrm>
          <a:prstGeom prst="rect">
            <a:avLst/>
          </a:prstGeom>
        </p:spPr>
      </p:pic>
    </p:spTree>
    <p:extLst>
      <p:ext uri="{BB962C8B-B14F-4D97-AF65-F5344CB8AC3E}">
        <p14:creationId xmlns:p14="http://schemas.microsoft.com/office/powerpoint/2010/main" val="10860551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7513" y="3685881"/>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pic>
        <p:nvPicPr>
          <p:cNvPr id="5" name="Picture 4">
            <a:extLst>
              <a:ext uri="{FF2B5EF4-FFF2-40B4-BE49-F238E27FC236}">
                <a16:creationId xmlns:a16="http://schemas.microsoft.com/office/drawing/2014/main" id="{7D4EE0CE-D09D-13D8-9868-3B5B197D0F33}"/>
              </a:ext>
            </a:extLst>
          </p:cNvPr>
          <p:cNvPicPr>
            <a:picLocks noChangeAspect="1"/>
          </p:cNvPicPr>
          <p:nvPr/>
        </p:nvPicPr>
        <p:blipFill>
          <a:blip r:embed="rId2"/>
          <a:stretch>
            <a:fillRect/>
          </a:stretch>
        </p:blipFill>
        <p:spPr>
          <a:xfrm>
            <a:off x="8196888" y="62243"/>
            <a:ext cx="947113" cy="1169658"/>
          </a:xfrm>
          <a:prstGeom prst="rect">
            <a:avLst/>
          </a:prstGeom>
        </p:spPr>
      </p:pic>
    </p:spTree>
    <p:extLst>
      <p:ext uri="{BB962C8B-B14F-4D97-AF65-F5344CB8AC3E}">
        <p14:creationId xmlns:p14="http://schemas.microsoft.com/office/powerpoint/2010/main" val="32966672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lvl1pPr>
          </a:lstStyle>
          <a:p>
            <a:r>
              <a:rPr lang="en-US"/>
              <a:t>Click icon to add picture</a:t>
            </a:r>
          </a:p>
        </p:txBody>
      </p:sp>
      <p:pic>
        <p:nvPicPr>
          <p:cNvPr id="8" name="Picture 7">
            <a:extLst>
              <a:ext uri="{FF2B5EF4-FFF2-40B4-BE49-F238E27FC236}">
                <a16:creationId xmlns:a16="http://schemas.microsoft.com/office/drawing/2014/main" id="{5CC693C5-DD98-AC19-3152-F9560029DFA2}"/>
              </a:ext>
            </a:extLst>
          </p:cNvPr>
          <p:cNvPicPr>
            <a:picLocks noChangeAspect="1"/>
          </p:cNvPicPr>
          <p:nvPr/>
        </p:nvPicPr>
        <p:blipFill>
          <a:blip r:embed="rId2"/>
          <a:stretch>
            <a:fillRect/>
          </a:stretch>
        </p:blipFill>
        <p:spPr>
          <a:xfrm>
            <a:off x="8236698" y="28577"/>
            <a:ext cx="896190" cy="1109568"/>
          </a:xfrm>
          <a:prstGeom prst="rect">
            <a:avLst/>
          </a:prstGeom>
        </p:spPr>
      </p:pic>
      <p:sp>
        <p:nvSpPr>
          <p:cNvPr id="2" name="Title 1"/>
          <p:cNvSpPr>
            <a:spLocks noGrp="1"/>
          </p:cNvSpPr>
          <p:nvPr>
            <p:ph type="title"/>
          </p:nvPr>
        </p:nvSpPr>
        <p:spPr>
          <a:xfrm>
            <a:off x="722313" y="4406902"/>
            <a:ext cx="7772400" cy="1362075"/>
          </a:xfrm>
        </p:spPr>
        <p:txBody>
          <a:bodyPr anchor="t"/>
          <a:lstStyle>
            <a:lvl1pPr algn="ct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8025349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47948"/>
            <a:ext cx="9144000" cy="6858000"/>
          </a:xfrm>
          <a:prstGeom prst="rect">
            <a:avLst/>
          </a:prstGeom>
          <a:solidFill>
            <a:schemeClr val="bg1">
              <a:lumMod val="95000"/>
            </a:schemeClr>
          </a:solidFill>
        </p:spPr>
        <p:txBody>
          <a:bodyPr/>
          <a:lstStyle>
            <a:lvl1pPr>
              <a:defRPr sz="1500">
                <a:solidFill>
                  <a:schemeClr val="bg1"/>
                </a:solidFill>
              </a:defRPr>
            </a:lvl1pPr>
          </a:lstStyle>
          <a:p>
            <a:r>
              <a:rPr lang="en-US"/>
              <a:t>Click icon to add picture</a:t>
            </a:r>
          </a:p>
        </p:txBody>
      </p:sp>
      <p:pic>
        <p:nvPicPr>
          <p:cNvPr id="9" name="Picture 8">
            <a:extLst>
              <a:ext uri="{FF2B5EF4-FFF2-40B4-BE49-F238E27FC236}">
                <a16:creationId xmlns:a16="http://schemas.microsoft.com/office/drawing/2014/main" id="{F4FBDFD6-79DA-D6BE-0448-96C8DCC172E2}"/>
              </a:ext>
            </a:extLst>
          </p:cNvPr>
          <p:cNvPicPr>
            <a:picLocks noChangeAspect="1"/>
          </p:cNvPicPr>
          <p:nvPr/>
        </p:nvPicPr>
        <p:blipFill>
          <a:blip r:embed="rId2"/>
          <a:stretch>
            <a:fillRect/>
          </a:stretch>
        </p:blipFill>
        <p:spPr>
          <a:xfrm>
            <a:off x="8247810" y="-47948"/>
            <a:ext cx="896190" cy="1109568"/>
          </a:xfrm>
          <a:prstGeom prst="rect">
            <a:avLst/>
          </a:prstGeom>
        </p:spPr>
      </p:pic>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127003"/>
            <a:ext cx="7011987"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589576"/>
            <a:ext cx="7011987"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30588072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01DF7E10-430C-4E25-987A-D9E8ADAA7745}"/>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32244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r>
              <a:rPr lang="en-MY"/>
              <a:t>Security Management</a:t>
            </a:r>
            <a:endParaRPr lang="en-MY" dirty="0"/>
          </a:p>
        </p:txBody>
      </p:sp>
    </p:spTree>
    <p:extLst>
      <p:ext uri="{BB962C8B-B14F-4D97-AF65-F5344CB8AC3E}">
        <p14:creationId xmlns:p14="http://schemas.microsoft.com/office/powerpoint/2010/main" val="27954380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7" name="Picture 6">
            <a:extLst>
              <a:ext uri="{FF2B5EF4-FFF2-40B4-BE49-F238E27FC236}">
                <a16:creationId xmlns:a16="http://schemas.microsoft.com/office/drawing/2014/main" id="{DA8370A5-1740-3ABE-F0A5-C7BCD001E437}"/>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20904432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4" name="Picture 3">
            <a:extLst>
              <a:ext uri="{FF2B5EF4-FFF2-40B4-BE49-F238E27FC236}">
                <a16:creationId xmlns:a16="http://schemas.microsoft.com/office/drawing/2014/main" id="{D143FC5C-89B3-91B4-DDDF-8061B1B3970A}"/>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39360947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7" name="Picture 6">
            <a:extLst>
              <a:ext uri="{FF2B5EF4-FFF2-40B4-BE49-F238E27FC236}">
                <a16:creationId xmlns:a16="http://schemas.microsoft.com/office/drawing/2014/main" id="{F2655302-5D4A-37B8-AB30-349CD13927BB}"/>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14656069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AC308BD9-AC63-2D50-3B12-FBC0E86013EF}"/>
              </a:ext>
            </a:extLst>
          </p:cNvPr>
          <p:cNvPicPr>
            <a:picLocks noChangeAspect="1"/>
          </p:cNvPicPr>
          <p:nvPr/>
        </p:nvPicPr>
        <p:blipFill>
          <a:blip r:embed="rId2"/>
          <a:stretch>
            <a:fillRect/>
          </a:stretch>
        </p:blipFill>
        <p:spPr>
          <a:xfrm>
            <a:off x="8247810" y="-4762"/>
            <a:ext cx="896190" cy="1109568"/>
          </a:xfrm>
          <a:prstGeom prst="rect">
            <a:avLst/>
          </a:prstGeom>
        </p:spPr>
      </p:pic>
    </p:spTree>
    <p:extLst>
      <p:ext uri="{BB962C8B-B14F-4D97-AF65-F5344CB8AC3E}">
        <p14:creationId xmlns:p14="http://schemas.microsoft.com/office/powerpoint/2010/main" val="11066920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8" name="Picture 7">
            <a:extLst>
              <a:ext uri="{FF2B5EF4-FFF2-40B4-BE49-F238E27FC236}">
                <a16:creationId xmlns:a16="http://schemas.microsoft.com/office/drawing/2014/main" id="{3F565178-4E2E-92E2-03AB-296C33492130}"/>
              </a:ext>
            </a:extLst>
          </p:cNvPr>
          <p:cNvPicPr>
            <a:picLocks noChangeAspect="1"/>
          </p:cNvPicPr>
          <p:nvPr/>
        </p:nvPicPr>
        <p:blipFill>
          <a:blip r:embed="rId2"/>
          <a:stretch>
            <a:fillRect/>
          </a:stretch>
        </p:blipFill>
        <p:spPr>
          <a:xfrm>
            <a:off x="8247810" y="12700"/>
            <a:ext cx="896190" cy="1103472"/>
          </a:xfrm>
          <a:prstGeom prst="rect">
            <a:avLst/>
          </a:prstGeom>
        </p:spPr>
      </p:pic>
    </p:spTree>
    <p:extLst>
      <p:ext uri="{BB962C8B-B14F-4D97-AF65-F5344CB8AC3E}">
        <p14:creationId xmlns:p14="http://schemas.microsoft.com/office/powerpoint/2010/main" val="12817893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9" name="Picture 8">
            <a:extLst>
              <a:ext uri="{FF2B5EF4-FFF2-40B4-BE49-F238E27FC236}">
                <a16:creationId xmlns:a16="http://schemas.microsoft.com/office/drawing/2014/main" id="{7966537B-1220-BFD8-2AEA-74EE8804032D}"/>
              </a:ext>
            </a:extLst>
          </p:cNvPr>
          <p:cNvPicPr>
            <a:picLocks noChangeAspect="1"/>
          </p:cNvPicPr>
          <p:nvPr/>
        </p:nvPicPr>
        <p:blipFill>
          <a:blip r:embed="rId2"/>
          <a:stretch>
            <a:fillRect/>
          </a:stretch>
        </p:blipFill>
        <p:spPr>
          <a:xfrm>
            <a:off x="8238706" y="0"/>
            <a:ext cx="896190" cy="1109568"/>
          </a:xfrm>
          <a:prstGeom prst="rect">
            <a:avLst/>
          </a:prstGeom>
        </p:spPr>
      </p:pic>
    </p:spTree>
    <p:extLst>
      <p:ext uri="{BB962C8B-B14F-4D97-AF65-F5344CB8AC3E}">
        <p14:creationId xmlns:p14="http://schemas.microsoft.com/office/powerpoint/2010/main" val="3648839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10" name="Picture 9">
            <a:extLst>
              <a:ext uri="{FF2B5EF4-FFF2-40B4-BE49-F238E27FC236}">
                <a16:creationId xmlns:a16="http://schemas.microsoft.com/office/drawing/2014/main" id="{9D52FF7B-3D38-87EF-79B8-141215463ECC}"/>
              </a:ext>
            </a:extLst>
          </p:cNvPr>
          <p:cNvPicPr>
            <a:picLocks noChangeAspect="1"/>
          </p:cNvPicPr>
          <p:nvPr/>
        </p:nvPicPr>
        <p:blipFill>
          <a:blip r:embed="rId2"/>
          <a:stretch>
            <a:fillRect/>
          </a:stretch>
        </p:blipFill>
        <p:spPr>
          <a:xfrm>
            <a:off x="8238706" y="-27860"/>
            <a:ext cx="896190" cy="1103472"/>
          </a:xfrm>
          <a:prstGeom prst="rect">
            <a:avLst/>
          </a:prstGeom>
        </p:spPr>
      </p:pic>
    </p:spTree>
    <p:extLst>
      <p:ext uri="{BB962C8B-B14F-4D97-AF65-F5344CB8AC3E}">
        <p14:creationId xmlns:p14="http://schemas.microsoft.com/office/powerpoint/2010/main" val="35554751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28F42-C4BB-5CCC-D37C-2FD6EBCA0537}"/>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75292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372B7E-8446-C266-C188-6F26B42EE6FB}"/>
              </a:ext>
            </a:extLst>
          </p:cNvPr>
          <p:cNvPicPr>
            <a:picLocks noChangeAspect="1"/>
          </p:cNvPicPr>
          <p:nvPr/>
        </p:nvPicPr>
        <p:blipFill>
          <a:blip r:embed="rId2"/>
          <a:stretch>
            <a:fillRect/>
          </a:stretch>
        </p:blipFill>
        <p:spPr>
          <a:xfrm>
            <a:off x="8238285" y="0"/>
            <a:ext cx="896190" cy="1109568"/>
          </a:xfrm>
          <a:prstGeom prst="rect">
            <a:avLst/>
          </a:prstGeom>
        </p:spPr>
      </p:pic>
    </p:spTree>
    <p:extLst>
      <p:ext uri="{BB962C8B-B14F-4D97-AF65-F5344CB8AC3E}">
        <p14:creationId xmlns:p14="http://schemas.microsoft.com/office/powerpoint/2010/main" val="4002103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390AB1-350E-8302-6236-A81641023524}"/>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2889278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en-MY"/>
              <a:t>Security Management</a:t>
            </a:r>
            <a:endParaRPr lang="en-MY" dirty="0"/>
          </a:p>
        </p:txBody>
      </p:sp>
    </p:spTree>
    <p:extLst>
      <p:ext uri="{BB962C8B-B14F-4D97-AF65-F5344CB8AC3E}">
        <p14:creationId xmlns:p14="http://schemas.microsoft.com/office/powerpoint/2010/main" val="27502460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5A9F8-B4CB-884F-BB69-658179636F74}"/>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11004441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7DFCAE6E-66E6-0CBA-0535-F1CCF409B977}"/>
              </a:ext>
            </a:extLst>
          </p:cNvPr>
          <p:cNvPicPr>
            <a:picLocks noChangeAspect="1"/>
          </p:cNvPicPr>
          <p:nvPr/>
        </p:nvPicPr>
        <p:blipFill>
          <a:blip r:embed="rId2"/>
          <a:stretch>
            <a:fillRect/>
          </a:stretch>
        </p:blipFill>
        <p:spPr>
          <a:xfrm>
            <a:off x="0" y="0"/>
            <a:ext cx="896190" cy="1109568"/>
          </a:xfrm>
          <a:prstGeom prst="rect">
            <a:avLst/>
          </a:prstGeom>
        </p:spPr>
      </p:pic>
    </p:spTree>
    <p:extLst>
      <p:ext uri="{BB962C8B-B14F-4D97-AF65-F5344CB8AC3E}">
        <p14:creationId xmlns:p14="http://schemas.microsoft.com/office/powerpoint/2010/main" val="25623128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DC069447-BE09-A312-A5E4-D814D1507ECD}"/>
              </a:ext>
            </a:extLst>
          </p:cNvPr>
          <p:cNvPicPr>
            <a:picLocks noChangeAspect="1"/>
          </p:cNvPicPr>
          <p:nvPr/>
        </p:nvPicPr>
        <p:blipFill>
          <a:blip r:embed="rId2"/>
          <a:stretch>
            <a:fillRect/>
          </a:stretch>
        </p:blipFill>
        <p:spPr>
          <a:xfrm>
            <a:off x="9105" y="0"/>
            <a:ext cx="896190" cy="1103472"/>
          </a:xfrm>
          <a:prstGeom prst="rect">
            <a:avLst/>
          </a:prstGeom>
        </p:spPr>
      </p:pic>
    </p:spTree>
    <p:extLst>
      <p:ext uri="{BB962C8B-B14F-4D97-AF65-F5344CB8AC3E}">
        <p14:creationId xmlns:p14="http://schemas.microsoft.com/office/powerpoint/2010/main" val="38525841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7" name="Picture 6">
            <a:extLst>
              <a:ext uri="{FF2B5EF4-FFF2-40B4-BE49-F238E27FC236}">
                <a16:creationId xmlns:a16="http://schemas.microsoft.com/office/drawing/2014/main" id="{08A88DC6-2D85-73C6-311B-D8A082496EC8}"/>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41480159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accent5"/>
                </a:solidFill>
              </a:defRPr>
            </a:lvl1pPr>
          </a:lstStyle>
          <a:p>
            <a:r>
              <a:rPr lang="en-US"/>
              <a:t>Click to edit Master title style</a:t>
            </a:r>
            <a:endParaRPr lang="en-GB" dirty="0"/>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7" name="Picture 6">
            <a:extLst>
              <a:ext uri="{FF2B5EF4-FFF2-40B4-BE49-F238E27FC236}">
                <a16:creationId xmlns:a16="http://schemas.microsoft.com/office/drawing/2014/main" id="{BD6C3883-F038-23D4-CBA3-04C862509E61}"/>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15982995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4213782"/>
            <a:ext cx="8717438"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9DD39C9D-F543-7E39-E1A1-67A1187E7C6D}"/>
              </a:ext>
            </a:extLst>
          </p:cNvPr>
          <p:cNvPicPr>
            <a:picLocks noChangeAspect="1"/>
          </p:cNvPicPr>
          <p:nvPr/>
        </p:nvPicPr>
        <p:blipFill>
          <a:blip r:embed="rId2"/>
          <a:stretch>
            <a:fillRect/>
          </a:stretch>
        </p:blipFill>
        <p:spPr>
          <a:xfrm>
            <a:off x="8247810" y="-16058"/>
            <a:ext cx="896190" cy="1109568"/>
          </a:xfrm>
          <a:prstGeom prst="rect">
            <a:avLst/>
          </a:prstGeom>
        </p:spPr>
      </p:pic>
    </p:spTree>
    <p:extLst>
      <p:ext uri="{BB962C8B-B14F-4D97-AF65-F5344CB8AC3E}">
        <p14:creationId xmlns:p14="http://schemas.microsoft.com/office/powerpoint/2010/main" val="2715233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4213782"/>
            <a:ext cx="8717438"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4" name="Picture 3">
            <a:extLst>
              <a:ext uri="{FF2B5EF4-FFF2-40B4-BE49-F238E27FC236}">
                <a16:creationId xmlns:a16="http://schemas.microsoft.com/office/drawing/2014/main" id="{AD7DB65F-FE40-D9F7-738B-AE427EA54DDB}"/>
              </a:ext>
            </a:extLst>
          </p:cNvPr>
          <p:cNvPicPr>
            <a:picLocks noChangeAspect="1"/>
          </p:cNvPicPr>
          <p:nvPr/>
        </p:nvPicPr>
        <p:blipFill>
          <a:blip r:embed="rId2"/>
          <a:stretch>
            <a:fillRect/>
          </a:stretch>
        </p:blipFill>
        <p:spPr>
          <a:xfrm>
            <a:off x="8288383" y="-24446"/>
            <a:ext cx="855617" cy="1191981"/>
          </a:xfrm>
          <a:prstGeom prst="rect">
            <a:avLst/>
          </a:prstGeom>
        </p:spPr>
      </p:pic>
    </p:spTree>
    <p:extLst>
      <p:ext uri="{BB962C8B-B14F-4D97-AF65-F5344CB8AC3E}">
        <p14:creationId xmlns:p14="http://schemas.microsoft.com/office/powerpoint/2010/main" val="41230715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EB1D02F6-DCF7-DAE9-85B9-9944F944B1E8}"/>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37768685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A9A4D3AD-E4A5-21C8-8BDB-5FBA46C3F115}"/>
              </a:ext>
            </a:extLst>
          </p:cNvPr>
          <p:cNvPicPr>
            <a:picLocks noChangeAspect="1"/>
          </p:cNvPicPr>
          <p:nvPr/>
        </p:nvPicPr>
        <p:blipFill>
          <a:blip r:embed="rId2"/>
          <a:stretch>
            <a:fillRect/>
          </a:stretch>
        </p:blipFill>
        <p:spPr>
          <a:xfrm>
            <a:off x="8317774" y="1"/>
            <a:ext cx="826226" cy="1151034"/>
          </a:xfrm>
          <a:prstGeom prst="rect">
            <a:avLst/>
          </a:prstGeom>
        </p:spPr>
      </p:pic>
    </p:spTree>
    <p:extLst>
      <p:ext uri="{BB962C8B-B14F-4D97-AF65-F5344CB8AC3E}">
        <p14:creationId xmlns:p14="http://schemas.microsoft.com/office/powerpoint/2010/main" val="148638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EA7678C3-56FB-0508-5AED-AC1CEF948DFB}"/>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2083830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87363" y="16970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p:txBody>
          <a:bodyPr/>
          <a:lstStyle>
            <a:lvl1pPr>
              <a:defRPr/>
            </a:lvl1pPr>
          </a:lstStyle>
          <a:p>
            <a:r>
              <a:rPr lang="en-MY"/>
              <a:t>Security Management</a:t>
            </a:r>
            <a:endParaRPr lang="en-MY" dirty="0"/>
          </a:p>
        </p:txBody>
      </p:sp>
    </p:spTree>
    <p:extLst>
      <p:ext uri="{BB962C8B-B14F-4D97-AF65-F5344CB8AC3E}">
        <p14:creationId xmlns:p14="http://schemas.microsoft.com/office/powerpoint/2010/main" val="33294652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DDAC1D59-3DB1-49A4-7834-D463A1612B96}"/>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182109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6" name="Picture 5">
            <a:extLst>
              <a:ext uri="{FF2B5EF4-FFF2-40B4-BE49-F238E27FC236}">
                <a16:creationId xmlns:a16="http://schemas.microsoft.com/office/drawing/2014/main" id="{3F083A5E-8B19-310B-8AE5-29459F822C26}"/>
              </a:ext>
            </a:extLst>
          </p:cNvPr>
          <p:cNvPicPr>
            <a:picLocks noChangeAspect="1"/>
          </p:cNvPicPr>
          <p:nvPr/>
        </p:nvPicPr>
        <p:blipFill>
          <a:blip r:embed="rId2"/>
          <a:stretch>
            <a:fillRect/>
          </a:stretch>
        </p:blipFill>
        <p:spPr>
          <a:xfrm>
            <a:off x="0" y="80216"/>
            <a:ext cx="896190" cy="1109568"/>
          </a:xfrm>
          <a:prstGeom prst="rect">
            <a:avLst/>
          </a:prstGeom>
        </p:spPr>
      </p:pic>
    </p:spTree>
    <p:extLst>
      <p:ext uri="{BB962C8B-B14F-4D97-AF65-F5344CB8AC3E}">
        <p14:creationId xmlns:p14="http://schemas.microsoft.com/office/powerpoint/2010/main" val="8677857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5" name="Picture 4">
            <a:extLst>
              <a:ext uri="{FF2B5EF4-FFF2-40B4-BE49-F238E27FC236}">
                <a16:creationId xmlns:a16="http://schemas.microsoft.com/office/drawing/2014/main" id="{6E73B8D9-BACD-B1A6-EFCF-E4175989D30F}"/>
              </a:ext>
            </a:extLst>
          </p:cNvPr>
          <p:cNvPicPr>
            <a:picLocks noChangeAspect="1"/>
          </p:cNvPicPr>
          <p:nvPr/>
        </p:nvPicPr>
        <p:blipFill>
          <a:blip r:embed="rId2"/>
          <a:stretch>
            <a:fillRect/>
          </a:stretch>
        </p:blipFill>
        <p:spPr>
          <a:xfrm>
            <a:off x="56226" y="1"/>
            <a:ext cx="864706" cy="1204642"/>
          </a:xfrm>
          <a:prstGeom prst="rect">
            <a:avLst/>
          </a:prstGeom>
        </p:spPr>
      </p:pic>
    </p:spTree>
    <p:extLst>
      <p:ext uri="{BB962C8B-B14F-4D97-AF65-F5344CB8AC3E}">
        <p14:creationId xmlns:p14="http://schemas.microsoft.com/office/powerpoint/2010/main" val="2810892460"/>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697038"/>
            <a:ext cx="35814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Picture 8">
            <a:extLst>
              <a:ext uri="{FF2B5EF4-FFF2-40B4-BE49-F238E27FC236}">
                <a16:creationId xmlns:a16="http://schemas.microsoft.com/office/drawing/2014/main" id="{FC061A15-FF3E-D475-68D5-CEA211DFFE32}"/>
              </a:ext>
            </a:extLst>
          </p:cNvPr>
          <p:cNvPicPr>
            <a:picLocks noChangeAspect="1"/>
          </p:cNvPicPr>
          <p:nvPr/>
        </p:nvPicPr>
        <p:blipFill>
          <a:blip r:embed="rId2"/>
          <a:stretch>
            <a:fillRect/>
          </a:stretch>
        </p:blipFill>
        <p:spPr>
          <a:xfrm>
            <a:off x="8247810" y="6172"/>
            <a:ext cx="896190" cy="1109568"/>
          </a:xfrm>
          <a:prstGeom prst="rect">
            <a:avLst/>
          </a:prstGeom>
        </p:spPr>
      </p:pic>
    </p:spTree>
    <p:extLst>
      <p:ext uri="{BB962C8B-B14F-4D97-AF65-F5344CB8AC3E}">
        <p14:creationId xmlns:p14="http://schemas.microsoft.com/office/powerpoint/2010/main" val="41559669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697038"/>
            <a:ext cx="35814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8" name="Picture 7">
            <a:extLst>
              <a:ext uri="{FF2B5EF4-FFF2-40B4-BE49-F238E27FC236}">
                <a16:creationId xmlns:a16="http://schemas.microsoft.com/office/drawing/2014/main" id="{DBE1E25A-8699-3AD3-4EBB-7E4469BBD56C}"/>
              </a:ext>
            </a:extLst>
          </p:cNvPr>
          <p:cNvPicPr>
            <a:picLocks noChangeAspect="1"/>
          </p:cNvPicPr>
          <p:nvPr/>
        </p:nvPicPr>
        <p:blipFill>
          <a:blip r:embed="rId2"/>
          <a:stretch>
            <a:fillRect/>
          </a:stretch>
        </p:blipFill>
        <p:spPr>
          <a:xfrm>
            <a:off x="8247810" y="15316"/>
            <a:ext cx="896190" cy="1103472"/>
          </a:xfrm>
          <a:prstGeom prst="rect">
            <a:avLst/>
          </a:prstGeom>
        </p:spPr>
      </p:pic>
    </p:spTree>
    <p:extLst>
      <p:ext uri="{BB962C8B-B14F-4D97-AF65-F5344CB8AC3E}">
        <p14:creationId xmlns:p14="http://schemas.microsoft.com/office/powerpoint/2010/main" val="2986841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Picture 2">
            <a:extLst>
              <a:ext uri="{FF2B5EF4-FFF2-40B4-BE49-F238E27FC236}">
                <a16:creationId xmlns:a16="http://schemas.microsoft.com/office/drawing/2014/main" id="{AB28B768-EAD6-3CC0-C557-D8E57DA6B6D4}"/>
              </a:ext>
            </a:extLst>
          </p:cNvPr>
          <p:cNvPicPr>
            <a:picLocks noChangeAspect="1"/>
          </p:cNvPicPr>
          <p:nvPr/>
        </p:nvPicPr>
        <p:blipFill>
          <a:blip r:embed="rId2"/>
          <a:stretch>
            <a:fillRect/>
          </a:stretch>
        </p:blipFill>
        <p:spPr>
          <a:xfrm>
            <a:off x="0" y="0"/>
            <a:ext cx="896190" cy="1109568"/>
          </a:xfrm>
          <a:prstGeom prst="rect">
            <a:avLst/>
          </a:prstGeom>
        </p:spPr>
      </p:pic>
    </p:spTree>
    <p:extLst>
      <p:ext uri="{BB962C8B-B14F-4D97-AF65-F5344CB8AC3E}">
        <p14:creationId xmlns:p14="http://schemas.microsoft.com/office/powerpoint/2010/main" val="4046585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8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Picture 2">
            <a:extLst>
              <a:ext uri="{FF2B5EF4-FFF2-40B4-BE49-F238E27FC236}">
                <a16:creationId xmlns:a16="http://schemas.microsoft.com/office/drawing/2014/main" id="{A9FD0792-A42D-30B8-6682-4417A44B7605}"/>
              </a:ext>
            </a:extLst>
          </p:cNvPr>
          <p:cNvPicPr>
            <a:picLocks noChangeAspect="1"/>
          </p:cNvPicPr>
          <p:nvPr/>
        </p:nvPicPr>
        <p:blipFill>
          <a:blip r:embed="rId2"/>
          <a:stretch>
            <a:fillRect/>
          </a:stretch>
        </p:blipFill>
        <p:spPr>
          <a:xfrm>
            <a:off x="0" y="1"/>
            <a:ext cx="891540" cy="1242026"/>
          </a:xfrm>
          <a:prstGeom prst="rect">
            <a:avLst/>
          </a:prstGeom>
        </p:spPr>
      </p:pic>
    </p:spTree>
    <p:extLst>
      <p:ext uri="{BB962C8B-B14F-4D97-AF65-F5344CB8AC3E}">
        <p14:creationId xmlns:p14="http://schemas.microsoft.com/office/powerpoint/2010/main" val="21425347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CE63A347-BE8E-B62F-9E30-DC6F03276FD3}"/>
              </a:ext>
            </a:extLst>
          </p:cNvPr>
          <p:cNvPicPr>
            <a:picLocks noChangeAspect="1"/>
          </p:cNvPicPr>
          <p:nvPr/>
        </p:nvPicPr>
        <p:blipFill>
          <a:blip r:embed="rId2"/>
          <a:stretch>
            <a:fillRect/>
          </a:stretch>
        </p:blipFill>
        <p:spPr>
          <a:xfrm>
            <a:off x="8247810" y="25400"/>
            <a:ext cx="896190" cy="1109568"/>
          </a:xfrm>
          <a:prstGeom prst="rect">
            <a:avLst/>
          </a:prstGeom>
        </p:spPr>
      </p:pic>
    </p:spTree>
    <p:extLst>
      <p:ext uri="{BB962C8B-B14F-4D97-AF65-F5344CB8AC3E}">
        <p14:creationId xmlns:p14="http://schemas.microsoft.com/office/powerpoint/2010/main" val="42045334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B93CF1D4-4F14-1861-0384-12994591C342}"/>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4905698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73052"/>
            <a:ext cx="5111750"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524971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6"/>
          <p:cNvSpPr>
            <a:spLocks noGrp="1"/>
          </p:cNvSpPr>
          <p:nvPr>
            <p:ph type="ftr" sz="quarter" idx="10"/>
          </p:nvPr>
        </p:nvSpPr>
        <p:spPr/>
        <p:txBody>
          <a:bodyPr/>
          <a:lstStyle>
            <a:lvl1pPr>
              <a:defRPr/>
            </a:lvl1pPr>
          </a:lstStyle>
          <a:p>
            <a:r>
              <a:rPr lang="en-MY"/>
              <a:t>Security Management</a:t>
            </a:r>
            <a:endParaRPr lang="en-MY" dirty="0"/>
          </a:p>
        </p:txBody>
      </p:sp>
    </p:spTree>
    <p:extLst>
      <p:ext uri="{BB962C8B-B14F-4D97-AF65-F5344CB8AC3E}">
        <p14:creationId xmlns:p14="http://schemas.microsoft.com/office/powerpoint/2010/main" val="25997620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117148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tx2"/>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4">
            <a:extLst>
              <a:ext uri="{FF2B5EF4-FFF2-40B4-BE49-F238E27FC236}">
                <a16:creationId xmlns:a16="http://schemas.microsoft.com/office/drawing/2014/main" id="{32D0F3F0-0B2A-30F2-5108-FBA2B748421B}"/>
              </a:ext>
            </a:extLst>
          </p:cNvPr>
          <p:cNvPicPr>
            <a:picLocks noChangeAspect="1"/>
          </p:cNvPicPr>
          <p:nvPr/>
        </p:nvPicPr>
        <p:blipFill>
          <a:blip r:embed="rId2"/>
          <a:stretch>
            <a:fillRect/>
          </a:stretch>
        </p:blipFill>
        <p:spPr>
          <a:xfrm>
            <a:off x="8247810" y="14514"/>
            <a:ext cx="896190" cy="1109568"/>
          </a:xfrm>
          <a:prstGeom prst="rect">
            <a:avLst/>
          </a:prstGeom>
        </p:spPr>
      </p:pic>
    </p:spTree>
    <p:extLst>
      <p:ext uri="{BB962C8B-B14F-4D97-AF65-F5344CB8AC3E}">
        <p14:creationId xmlns:p14="http://schemas.microsoft.com/office/powerpoint/2010/main" val="154113057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accent5"/>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a:extLst>
              <a:ext uri="{FF2B5EF4-FFF2-40B4-BE49-F238E27FC236}">
                <a16:creationId xmlns:a16="http://schemas.microsoft.com/office/drawing/2014/main" id="{44384D95-A3AF-8F02-0DE3-9E8837F3AA6F}"/>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2265635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lvl1pPr>
              <a:defRPr/>
            </a:lvl1pPr>
          </a:lstStyle>
          <a:p>
            <a:r>
              <a:rPr lang="en-MY"/>
              <a:t>Security Management</a:t>
            </a:r>
            <a:endParaRPr lang="en-MY" dirty="0"/>
          </a:p>
        </p:txBody>
      </p:sp>
    </p:spTree>
    <p:extLst>
      <p:ext uri="{BB962C8B-B14F-4D97-AF65-F5344CB8AC3E}">
        <p14:creationId xmlns:p14="http://schemas.microsoft.com/office/powerpoint/2010/main" val="2769348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MY"/>
              <a:t>Security Management</a:t>
            </a:r>
            <a:endParaRPr lang="en-MY" dirty="0"/>
          </a:p>
        </p:txBody>
      </p:sp>
    </p:spTree>
    <p:extLst>
      <p:ext uri="{BB962C8B-B14F-4D97-AF65-F5344CB8AC3E}">
        <p14:creationId xmlns:p14="http://schemas.microsoft.com/office/powerpoint/2010/main" val="2876196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MY"/>
              <a:t>Security Management</a:t>
            </a:r>
            <a:endParaRPr lang="en-MY" dirty="0"/>
          </a:p>
        </p:txBody>
      </p:sp>
    </p:spTree>
    <p:extLst>
      <p:ext uri="{BB962C8B-B14F-4D97-AF65-F5344CB8AC3E}">
        <p14:creationId xmlns:p14="http://schemas.microsoft.com/office/powerpoint/2010/main" val="3480135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en-MY"/>
              <a:t>Security Management</a:t>
            </a:r>
            <a:endParaRPr lang="en-MY" dirty="0"/>
          </a:p>
        </p:txBody>
      </p:sp>
    </p:spTree>
    <p:extLst>
      <p:ext uri="{BB962C8B-B14F-4D97-AF65-F5344CB8AC3E}">
        <p14:creationId xmlns:p14="http://schemas.microsoft.com/office/powerpoint/2010/main" val="2473143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microsoft.com/office/2007/relationships/hdphoto" Target="../media/hdphoto1.wdp"/><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image" Target="../media/image4.png"/><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17" descr="ucti_globe1_transparent_small"/>
          <p:cNvPicPr>
            <a:picLocks noChangeAspect="1" noChangeArrowheads="1"/>
          </p:cNvPicPr>
          <p:nvPr/>
        </p:nvPicPr>
        <p:blipFill>
          <a:blip r:embed="rId13">
            <a:lum bright="80000" contrast="-90000"/>
            <a:extLst>
              <a:ext uri="{28A0092B-C50C-407E-A947-70E740481C1C}">
                <a14:useLocalDpi xmlns:a14="http://schemas.microsoft.com/office/drawing/2010/main" val="0"/>
              </a:ext>
            </a:extLst>
          </a:blip>
          <a:srcRect/>
          <a:stretch>
            <a:fillRect/>
          </a:stretch>
        </p:blipFill>
        <p:spPr bwMode="auto">
          <a:xfrm>
            <a:off x="-1441450" y="2570163"/>
            <a:ext cx="7207250"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3"/>
          <p:cNvSpPr>
            <a:spLocks noChangeArrowheads="1"/>
          </p:cNvSpPr>
          <p:nvPr/>
        </p:nvSpPr>
        <p:spPr bwMode="auto">
          <a:xfrm>
            <a:off x="0" y="6621463"/>
            <a:ext cx="9144000" cy="236537"/>
          </a:xfrm>
          <a:prstGeom prst="rect">
            <a:avLst/>
          </a:prstGeom>
          <a:solidFill>
            <a:srgbClr val="A2FFA3"/>
          </a:solidFill>
          <a:ln w="9525">
            <a:noFill/>
            <a:miter lim="800000"/>
            <a:headEnd/>
            <a:tailEnd/>
          </a:ln>
          <a:effec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028" name="Rectangle 4"/>
          <p:cNvSpPr>
            <a:spLocks noGrp="1" noChangeArrowheads="1"/>
          </p:cNvSpPr>
          <p:nvPr>
            <p:ph type="body" idx="1"/>
          </p:nvPr>
        </p:nvSpPr>
        <p:spPr bwMode="auto">
          <a:xfrm>
            <a:off x="487363" y="16970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endParaRPr lang="en-MY" altLang="en-US" dirty="0"/>
          </a:p>
        </p:txBody>
      </p:sp>
      <p:sp>
        <p:nvSpPr>
          <p:cNvPr id="1029" name="Rectangle 6"/>
          <p:cNvSpPr>
            <a:spLocks noGrp="1" noChangeArrowheads="1"/>
          </p:cNvSpPr>
          <p:nvPr>
            <p:ph type="title"/>
          </p:nvPr>
        </p:nvSpPr>
        <p:spPr bwMode="auto">
          <a:xfrm>
            <a:off x="485775" y="274638"/>
            <a:ext cx="7042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MY" altLang="en-US"/>
          </a:p>
        </p:txBody>
      </p:sp>
      <p:sp>
        <p:nvSpPr>
          <p:cNvPr id="86023" name="Rectangle 7"/>
          <p:cNvSpPr>
            <a:spLocks noChangeArrowheads="1"/>
          </p:cNvSpPr>
          <p:nvPr/>
        </p:nvSpPr>
        <p:spPr bwMode="auto">
          <a:xfrm>
            <a:off x="0" y="6597650"/>
            <a:ext cx="2711450" cy="260350"/>
          </a:xfrm>
          <a:prstGeom prst="rect">
            <a:avLst/>
          </a:prstGeom>
          <a:noFill/>
          <a:ln w="9525">
            <a:noFill/>
            <a:miter lim="800000"/>
            <a:headEnd/>
            <a:tailEnd/>
          </a:ln>
          <a:effectLst/>
        </p:spPr>
        <p:txBody>
          <a:bodyPr/>
          <a:lstStyle/>
          <a:p>
            <a:pPr>
              <a:defRPr/>
            </a:pPr>
            <a:r>
              <a:rPr lang="en-GB" sz="800" dirty="0">
                <a:latin typeface="Calibri" pitchFamily="34" charset="0"/>
                <a:cs typeface="Calibri" pitchFamily="34" charset="0"/>
              </a:rPr>
              <a:t>AICT006-4-2 Digital Security and Forensics</a:t>
            </a:r>
          </a:p>
        </p:txBody>
      </p:sp>
      <p:sp>
        <p:nvSpPr>
          <p:cNvPr id="86024" name="Rectangle 8"/>
          <p:cNvSpPr>
            <a:spLocks noGrp="1" noChangeArrowheads="1"/>
          </p:cNvSpPr>
          <p:nvPr>
            <p:ph type="ftr" sz="quarter" idx="3"/>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latin typeface="Calibri" pitchFamily="34" charset="0"/>
                <a:ea typeface="Calibri" pitchFamily="34" charset="0"/>
                <a:cs typeface="Calibri" pitchFamily="34" charset="0"/>
              </a:defRPr>
            </a:lvl1pPr>
          </a:lstStyle>
          <a:p>
            <a:r>
              <a:rPr lang="en-MY"/>
              <a:t>Security Management</a:t>
            </a:r>
            <a:endParaRPr lang="en-MY" dirty="0"/>
          </a:p>
        </p:txBody>
      </p:sp>
      <p:sp>
        <p:nvSpPr>
          <p:cNvPr id="86025" name="Rectangle 9"/>
          <p:cNvSpPr>
            <a:spLocks noChangeArrowheads="1"/>
          </p:cNvSpPr>
          <p:nvPr/>
        </p:nvSpPr>
        <p:spPr bwMode="auto">
          <a:xfrm>
            <a:off x="3175000" y="6597650"/>
            <a:ext cx="2711450" cy="260350"/>
          </a:xfrm>
          <a:prstGeom prst="rect">
            <a:avLst/>
          </a:prstGeom>
          <a:noFill/>
          <a:ln w="9525">
            <a:noFill/>
            <a:miter lim="800000"/>
            <a:headEnd/>
            <a:tailEnd/>
          </a:ln>
          <a:effectLst/>
        </p:spPr>
        <p:txBody>
          <a:bodyPr/>
          <a:lstStyle/>
          <a:p>
            <a:pPr algn="ctr">
              <a:defRPr/>
            </a:pPr>
            <a:r>
              <a:rPr lang="en-GB" sz="800" dirty="0">
                <a:latin typeface="Calibri" pitchFamily="34" charset="0"/>
                <a:cs typeface="Calibri" pitchFamily="34" charset="0"/>
              </a:rPr>
              <a:t>Risk Management</a:t>
            </a:r>
          </a:p>
        </p:txBody>
      </p:sp>
      <p:pic>
        <p:nvPicPr>
          <p:cNvPr id="1033" name="Picture 10" descr="APU Logo Final-medium.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629525" y="0"/>
            <a:ext cx="1514475"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0086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p:nvPicPr>
        <p:blipFill rotWithShape="1">
          <a:blip r:embed="rId43" cstate="print">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9"/>
            <a:ext cx="9144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
        <p:nvSpPr>
          <p:cNvPr id="2" name="TextBox 1">
            <a:extLst>
              <a:ext uri="{FF2B5EF4-FFF2-40B4-BE49-F238E27FC236}">
                <a16:creationId xmlns:a16="http://schemas.microsoft.com/office/drawing/2014/main" id="{A748569D-7387-4D30-B100-DC94E7D1863E}"/>
              </a:ext>
            </a:extLst>
          </p:cNvPr>
          <p:cNvSpPr txBox="1"/>
          <p:nvPr/>
        </p:nvSpPr>
        <p:spPr>
          <a:xfrm>
            <a:off x="8144693" y="6588371"/>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p:nvSpPr>
        <p:spPr>
          <a:xfrm>
            <a:off x="29381" y="6588371"/>
            <a:ext cx="1783091" cy="184666"/>
          </a:xfrm>
          <a:prstGeom prst="rect">
            <a:avLst/>
          </a:prstGeom>
          <a:noFill/>
        </p:spPr>
        <p:txBody>
          <a:bodyPr wrap="square" rtlCol="0">
            <a:spAutoFit/>
          </a:bodyPr>
          <a:lstStyle/>
          <a:p>
            <a:pPr algn="l"/>
            <a:r>
              <a:rPr lang="en-US" sz="600" dirty="0">
                <a:solidFill>
                  <a:schemeClr val="bg2"/>
                </a:solidFill>
                <a:latin typeface="Montserrat" panose="00000500000000000000" pitchFamily="2" charset="0"/>
              </a:rPr>
              <a:t>Module Code &amp; Module Title</a:t>
            </a:r>
          </a:p>
        </p:txBody>
      </p:sp>
      <p:sp>
        <p:nvSpPr>
          <p:cNvPr id="8" name="TextBox 7">
            <a:extLst>
              <a:ext uri="{FF2B5EF4-FFF2-40B4-BE49-F238E27FC236}">
                <a16:creationId xmlns:a16="http://schemas.microsoft.com/office/drawing/2014/main" id="{9EBD054F-4D2B-C683-DC2F-88927DD0A10B}"/>
              </a:ext>
            </a:extLst>
          </p:cNvPr>
          <p:cNvSpPr txBox="1"/>
          <p:nvPr/>
        </p:nvSpPr>
        <p:spPr>
          <a:xfrm>
            <a:off x="3360421" y="6572476"/>
            <a:ext cx="2547257"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Title</a:t>
            </a:r>
          </a:p>
        </p:txBody>
      </p:sp>
    </p:spTree>
    <p:extLst>
      <p:ext uri="{BB962C8B-B14F-4D97-AF65-F5344CB8AC3E}">
        <p14:creationId xmlns:p14="http://schemas.microsoft.com/office/powerpoint/2010/main" val="110452177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Lst>
  <p:txStyles>
    <p:titleStyle>
      <a:lvl1pPr algn="l" rtl="0" eaLnBrk="1" fontAlgn="base" hangingPunct="1">
        <a:spcBef>
          <a:spcPct val="0"/>
        </a:spcBef>
        <a:spcAft>
          <a:spcPct val="0"/>
        </a:spcAft>
        <a:defRPr sz="2250" b="1">
          <a:solidFill>
            <a:schemeClr val="tx2"/>
          </a:solidFill>
          <a:latin typeface="Montserrat" panose="00000500000000000000" pitchFamily="2" charset="0"/>
          <a:ea typeface="+mj-ea"/>
          <a:cs typeface="+mj-cs"/>
        </a:defRPr>
      </a:lvl1pPr>
      <a:lvl2pPr algn="ctr" rtl="0" eaLnBrk="1" fontAlgn="base" hangingPunct="1">
        <a:spcBef>
          <a:spcPct val="0"/>
        </a:spcBef>
        <a:spcAft>
          <a:spcPct val="0"/>
        </a:spcAft>
        <a:defRPr sz="2700">
          <a:solidFill>
            <a:schemeClr val="tx2"/>
          </a:solidFill>
          <a:latin typeface="Arial" charset="0"/>
        </a:defRPr>
      </a:lvl2pPr>
      <a:lvl3pPr algn="ctr" rtl="0" eaLnBrk="1" fontAlgn="base" hangingPunct="1">
        <a:spcBef>
          <a:spcPct val="0"/>
        </a:spcBef>
        <a:spcAft>
          <a:spcPct val="0"/>
        </a:spcAft>
        <a:defRPr sz="2700">
          <a:solidFill>
            <a:schemeClr val="tx2"/>
          </a:solidFill>
          <a:latin typeface="Arial" charset="0"/>
        </a:defRPr>
      </a:lvl3pPr>
      <a:lvl4pPr algn="ctr" rtl="0" eaLnBrk="1" fontAlgn="base" hangingPunct="1">
        <a:spcBef>
          <a:spcPct val="0"/>
        </a:spcBef>
        <a:spcAft>
          <a:spcPct val="0"/>
        </a:spcAft>
        <a:defRPr sz="2700">
          <a:solidFill>
            <a:schemeClr val="tx2"/>
          </a:solidFill>
          <a:latin typeface="Arial" charset="0"/>
        </a:defRPr>
      </a:lvl4pPr>
      <a:lvl5pPr algn="ctr" rtl="0" eaLnBrk="1" fontAlgn="base" hangingPunct="1">
        <a:spcBef>
          <a:spcPct val="0"/>
        </a:spcBef>
        <a:spcAft>
          <a:spcPct val="0"/>
        </a:spcAft>
        <a:defRPr sz="2700">
          <a:solidFill>
            <a:schemeClr val="tx2"/>
          </a:solidFill>
          <a:latin typeface="Arial" charset="0"/>
        </a:defRPr>
      </a:lvl5pPr>
      <a:lvl6pPr marL="342900" algn="ctr" rtl="0" eaLnBrk="1" fontAlgn="base" hangingPunct="1">
        <a:spcBef>
          <a:spcPct val="0"/>
        </a:spcBef>
        <a:spcAft>
          <a:spcPct val="0"/>
        </a:spcAft>
        <a:defRPr sz="2700">
          <a:solidFill>
            <a:schemeClr val="tx2"/>
          </a:solidFill>
          <a:latin typeface="Arial" charset="0"/>
        </a:defRPr>
      </a:lvl6pPr>
      <a:lvl7pPr marL="685800" algn="ctr" rtl="0" eaLnBrk="1" fontAlgn="base" hangingPunct="1">
        <a:spcBef>
          <a:spcPct val="0"/>
        </a:spcBef>
        <a:spcAft>
          <a:spcPct val="0"/>
        </a:spcAft>
        <a:defRPr sz="2700">
          <a:solidFill>
            <a:schemeClr val="tx2"/>
          </a:solidFill>
          <a:latin typeface="Arial" charset="0"/>
        </a:defRPr>
      </a:lvl7pPr>
      <a:lvl8pPr marL="1028700" algn="ctr" rtl="0" eaLnBrk="1" fontAlgn="base" hangingPunct="1">
        <a:spcBef>
          <a:spcPct val="0"/>
        </a:spcBef>
        <a:spcAft>
          <a:spcPct val="0"/>
        </a:spcAft>
        <a:defRPr sz="2700">
          <a:solidFill>
            <a:schemeClr val="tx2"/>
          </a:solidFill>
          <a:latin typeface="Arial" charset="0"/>
        </a:defRPr>
      </a:lvl8pPr>
      <a:lvl9pPr marL="1371600" algn="ctr" rtl="0" eaLnBrk="1" fontAlgn="base" hangingPunct="1">
        <a:spcBef>
          <a:spcPct val="0"/>
        </a:spcBef>
        <a:spcAft>
          <a:spcPct val="0"/>
        </a:spcAft>
        <a:defRPr sz="2700">
          <a:solidFill>
            <a:schemeClr val="tx2"/>
          </a:solidFill>
          <a:latin typeface="Arial" charset="0"/>
        </a:defRPr>
      </a:lvl9pPr>
    </p:titleStyle>
    <p:bodyStyle>
      <a:lvl1pPr marL="257175" indent="-257175" algn="l" rtl="0" eaLnBrk="1" fontAlgn="base" hangingPunct="1">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1" fontAlgn="base" hangingPunct="1">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1" fontAlgn="base" hangingPunct="1">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1" fontAlgn="base" hangingPunct="1">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1" fontAlgn="base" hangingPunct="1">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16.jpeg"/><Relationship Id="rId4" Type="http://schemas.openxmlformats.org/officeDocument/2006/relationships/image" Target="../media/image1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www.aafs.org/" TargetMode="External"/><Relationship Id="rId7" Type="http://schemas.openxmlformats.org/officeDocument/2006/relationships/image" Target="../media/image22.gif"/><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21.gif"/><Relationship Id="rId5" Type="http://schemas.openxmlformats.org/officeDocument/2006/relationships/hyperlink" Target="http://www.cybersecurity.my/en/index.html" TargetMode="External"/><Relationship Id="rId4" Type="http://schemas.openxmlformats.org/officeDocument/2006/relationships/hyperlink" Target="http://www.forensics.org.my/home.html"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Digital Security and Forensics</a:t>
            </a:r>
            <a:br>
              <a:rPr lang="en-US" dirty="0"/>
            </a:br>
            <a:r>
              <a:rPr lang="en-US" sz="1400" dirty="0"/>
              <a:t>AICT006-4-2-DSF Version 2</a:t>
            </a:r>
            <a:endParaRPr lang="en-MY" dirty="0"/>
          </a:p>
        </p:txBody>
      </p:sp>
      <p:sp>
        <p:nvSpPr>
          <p:cNvPr id="3" name="Subtitle 2"/>
          <p:cNvSpPr>
            <a:spLocks noGrp="1"/>
          </p:cNvSpPr>
          <p:nvPr>
            <p:ph type="subTitle" idx="1"/>
          </p:nvPr>
        </p:nvSpPr>
        <p:spPr/>
        <p:txBody>
          <a:bodyPr/>
          <a:lstStyle/>
          <a:p>
            <a:r>
              <a:rPr lang="en-US" dirty="0"/>
              <a:t>Digital Forensic</a:t>
            </a:r>
            <a:endParaRPr lang="en-MY" dirty="0"/>
          </a:p>
        </p:txBody>
      </p:sp>
    </p:spTree>
    <p:extLst>
      <p:ext uri="{BB962C8B-B14F-4D97-AF65-F5344CB8AC3E}">
        <p14:creationId xmlns:p14="http://schemas.microsoft.com/office/powerpoint/2010/main" val="247870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7582"/>
            <a:ext cx="7042150" cy="778098"/>
          </a:xfrm>
        </p:spPr>
        <p:txBody>
          <a:bodyPr/>
          <a:lstStyle/>
          <a:p>
            <a:r>
              <a:rPr lang="en-US" sz="2400" b="1" u="sng" dirty="0">
                <a:solidFill>
                  <a:schemeClr val="tx1"/>
                </a:solidFill>
                <a:latin typeface="Century Gothic" panose="020B0502020202020204" pitchFamily="34" charset="0"/>
                <a:ea typeface="新細明體" pitchFamily="18" charset="-120"/>
              </a:rPr>
              <a:t>Type Of Digital Evidences</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6 of 19</a:t>
            </a:r>
          </a:p>
        </p:txBody>
      </p:sp>
      <p:sp>
        <p:nvSpPr>
          <p:cNvPr id="6" name="Rectangle: Rounded Corners 5">
            <a:extLst>
              <a:ext uri="{FF2B5EF4-FFF2-40B4-BE49-F238E27FC236}">
                <a16:creationId xmlns:a16="http://schemas.microsoft.com/office/drawing/2014/main" id="{824148E8-19DF-4DED-AEB9-4C55D93DD684}"/>
              </a:ext>
            </a:extLst>
          </p:cNvPr>
          <p:cNvSpPr/>
          <p:nvPr/>
        </p:nvSpPr>
        <p:spPr bwMode="auto">
          <a:xfrm>
            <a:off x="535932" y="2686364"/>
            <a:ext cx="1744730" cy="739236"/>
          </a:xfrm>
          <a:prstGeom prst="roundRect">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dirty="0">
                <a:ln>
                  <a:noFill/>
                </a:ln>
                <a:effectLst/>
                <a:latin typeface="Calibri" panose="020F0502020204030204" pitchFamily="34" charset="0"/>
                <a:cs typeface="Calibri" panose="020F0502020204030204" pitchFamily="34" charset="0"/>
              </a:rPr>
              <a:t>Media files (photo, video, audio)</a:t>
            </a:r>
          </a:p>
        </p:txBody>
      </p:sp>
      <p:sp>
        <p:nvSpPr>
          <p:cNvPr id="10" name="Rectangle: Rounded Corners 9">
            <a:extLst>
              <a:ext uri="{FF2B5EF4-FFF2-40B4-BE49-F238E27FC236}">
                <a16:creationId xmlns:a16="http://schemas.microsoft.com/office/drawing/2014/main" id="{B8EDAE21-2F21-4E97-B79B-217392AFB638}"/>
              </a:ext>
            </a:extLst>
          </p:cNvPr>
          <p:cNvSpPr/>
          <p:nvPr/>
        </p:nvSpPr>
        <p:spPr bwMode="auto">
          <a:xfrm>
            <a:off x="550144" y="3490598"/>
            <a:ext cx="1744730" cy="619452"/>
          </a:xfrm>
          <a:prstGeom prst="roundRect">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User account data</a:t>
            </a:r>
          </a:p>
        </p:txBody>
      </p:sp>
      <p:sp>
        <p:nvSpPr>
          <p:cNvPr id="11" name="Rectangle: Rounded Corners 10">
            <a:extLst>
              <a:ext uri="{FF2B5EF4-FFF2-40B4-BE49-F238E27FC236}">
                <a16:creationId xmlns:a16="http://schemas.microsoft.com/office/drawing/2014/main" id="{DB51587E-B899-4703-A7E4-20B9C2F19929}"/>
              </a:ext>
            </a:extLst>
          </p:cNvPr>
          <p:cNvSpPr/>
          <p:nvPr/>
        </p:nvSpPr>
        <p:spPr bwMode="auto">
          <a:xfrm>
            <a:off x="531213" y="4146987"/>
            <a:ext cx="1744730" cy="718830"/>
          </a:xfrm>
          <a:prstGeom prst="roundRect">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Emails</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1563EE93-F112-450F-B912-729BB8CD661C}"/>
              </a:ext>
            </a:extLst>
          </p:cNvPr>
          <p:cNvSpPr/>
          <p:nvPr/>
        </p:nvSpPr>
        <p:spPr bwMode="auto">
          <a:xfrm>
            <a:off x="140979" y="989357"/>
            <a:ext cx="8895518" cy="1693283"/>
          </a:xfrm>
          <a:prstGeom prst="roundRect">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algn="just"/>
            <a:r>
              <a:rPr lang="en-US" b="0" i="0" dirty="0">
                <a:effectLst/>
                <a:latin typeface="Proxima"/>
              </a:rPr>
              <a:t>Digital evidence is any sort of data stored and collected from any electronic storage device. Digital evidence can also be retrieved from wireless networks and random-access memory. There are many types of electronic evidence and methodologies of their retrieval, storage, and analysis. The types of electronic evidence include but are not limited to the following examples:</a:t>
            </a:r>
            <a:endParaRPr lang="en-US" b="0" i="0" dirty="0">
              <a:effectLst/>
              <a:latin typeface="Calibri" panose="020F0502020204030204" pitchFamily="34" charset="0"/>
              <a:cs typeface="Calibri" panose="020F0502020204030204" pitchFamily="34" charset="0"/>
            </a:endParaRPr>
          </a:p>
        </p:txBody>
      </p:sp>
      <p:sp>
        <p:nvSpPr>
          <p:cNvPr id="19" name="Rectangle: Rounded Corners 18">
            <a:extLst>
              <a:ext uri="{FF2B5EF4-FFF2-40B4-BE49-F238E27FC236}">
                <a16:creationId xmlns:a16="http://schemas.microsoft.com/office/drawing/2014/main" id="{B3098178-FD66-4511-918D-9BF50479FA71}"/>
              </a:ext>
            </a:extLst>
          </p:cNvPr>
          <p:cNvSpPr/>
          <p:nvPr/>
        </p:nvSpPr>
        <p:spPr bwMode="auto">
          <a:xfrm>
            <a:off x="563194" y="4933617"/>
            <a:ext cx="1744730" cy="728465"/>
          </a:xfrm>
          <a:prstGeom prst="roundRect">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Web browser history</a:t>
            </a:r>
          </a:p>
        </p:txBody>
      </p:sp>
      <p:sp>
        <p:nvSpPr>
          <p:cNvPr id="21" name="Rectangle: Rounded Corners 20">
            <a:extLst>
              <a:ext uri="{FF2B5EF4-FFF2-40B4-BE49-F238E27FC236}">
                <a16:creationId xmlns:a16="http://schemas.microsoft.com/office/drawing/2014/main" id="{65FAAA1B-A825-4D30-8C50-FED194774811}"/>
              </a:ext>
            </a:extLst>
          </p:cNvPr>
          <p:cNvSpPr/>
          <p:nvPr/>
        </p:nvSpPr>
        <p:spPr bwMode="auto">
          <a:xfrm>
            <a:off x="563194" y="5723632"/>
            <a:ext cx="1744730" cy="762017"/>
          </a:xfrm>
          <a:prstGeom prst="roundRect">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Phone calls </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59998204-374A-43EE-9E06-A65DDEF89AC2}"/>
              </a:ext>
            </a:extLst>
          </p:cNvPr>
          <p:cNvSpPr/>
          <p:nvPr/>
        </p:nvSpPr>
        <p:spPr bwMode="auto">
          <a:xfrm>
            <a:off x="120148" y="2785908"/>
            <a:ext cx="557573" cy="589201"/>
          </a:xfrm>
          <a:prstGeom prst="ellipse">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1</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25" name="Oval 24">
            <a:extLst>
              <a:ext uri="{FF2B5EF4-FFF2-40B4-BE49-F238E27FC236}">
                <a16:creationId xmlns:a16="http://schemas.microsoft.com/office/drawing/2014/main" id="{FFEDD2DF-1773-4189-903D-1B5E26187DC6}"/>
              </a:ext>
            </a:extLst>
          </p:cNvPr>
          <p:cNvSpPr/>
          <p:nvPr/>
        </p:nvSpPr>
        <p:spPr bwMode="auto">
          <a:xfrm>
            <a:off x="132272" y="3520849"/>
            <a:ext cx="557573" cy="589201"/>
          </a:xfrm>
          <a:prstGeom prst="ellipse">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2</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27" name="Oval 26">
            <a:extLst>
              <a:ext uri="{FF2B5EF4-FFF2-40B4-BE49-F238E27FC236}">
                <a16:creationId xmlns:a16="http://schemas.microsoft.com/office/drawing/2014/main" id="{9EBE0788-C75D-46DE-8C71-30EDF04FCFD1}"/>
              </a:ext>
            </a:extLst>
          </p:cNvPr>
          <p:cNvSpPr/>
          <p:nvPr/>
        </p:nvSpPr>
        <p:spPr bwMode="auto">
          <a:xfrm>
            <a:off x="127711" y="4205299"/>
            <a:ext cx="557573" cy="589201"/>
          </a:xfrm>
          <a:prstGeom prst="ellipse">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3</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28" name="Oval 27">
            <a:extLst>
              <a:ext uri="{FF2B5EF4-FFF2-40B4-BE49-F238E27FC236}">
                <a16:creationId xmlns:a16="http://schemas.microsoft.com/office/drawing/2014/main" id="{2F6727D1-2762-4F4B-AC87-79C7037F59FB}"/>
              </a:ext>
            </a:extLst>
          </p:cNvPr>
          <p:cNvSpPr/>
          <p:nvPr/>
        </p:nvSpPr>
        <p:spPr bwMode="auto">
          <a:xfrm>
            <a:off x="140978" y="4995557"/>
            <a:ext cx="557573" cy="589201"/>
          </a:xfrm>
          <a:prstGeom prst="ellipse">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4</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29" name="Oval 28">
            <a:extLst>
              <a:ext uri="{FF2B5EF4-FFF2-40B4-BE49-F238E27FC236}">
                <a16:creationId xmlns:a16="http://schemas.microsoft.com/office/drawing/2014/main" id="{C2D2B47E-3AB4-4602-8687-B852AECC634F}"/>
              </a:ext>
            </a:extLst>
          </p:cNvPr>
          <p:cNvSpPr/>
          <p:nvPr/>
        </p:nvSpPr>
        <p:spPr bwMode="auto">
          <a:xfrm>
            <a:off x="119484" y="5802078"/>
            <a:ext cx="557573" cy="589201"/>
          </a:xfrm>
          <a:prstGeom prst="ellipse">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5</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30" name="Rectangle: Rounded Corners 29">
            <a:extLst>
              <a:ext uri="{FF2B5EF4-FFF2-40B4-BE49-F238E27FC236}">
                <a16:creationId xmlns:a16="http://schemas.microsoft.com/office/drawing/2014/main" id="{0337AAAF-AD12-4F77-AB89-2FC749CE9F14}"/>
              </a:ext>
            </a:extLst>
          </p:cNvPr>
          <p:cNvSpPr/>
          <p:nvPr/>
        </p:nvSpPr>
        <p:spPr bwMode="auto">
          <a:xfrm>
            <a:off x="2779052" y="2694019"/>
            <a:ext cx="1744730" cy="718830"/>
          </a:xfrm>
          <a:prstGeom prst="roundRect">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Databases</a:t>
            </a:r>
          </a:p>
        </p:txBody>
      </p:sp>
      <p:sp>
        <p:nvSpPr>
          <p:cNvPr id="31" name="Rectangle: Rounded Corners 30">
            <a:extLst>
              <a:ext uri="{FF2B5EF4-FFF2-40B4-BE49-F238E27FC236}">
                <a16:creationId xmlns:a16="http://schemas.microsoft.com/office/drawing/2014/main" id="{829AFBD4-FE2F-4042-A59E-7F7289CE1D59}"/>
              </a:ext>
            </a:extLst>
          </p:cNvPr>
          <p:cNvSpPr/>
          <p:nvPr/>
        </p:nvSpPr>
        <p:spPr bwMode="auto">
          <a:xfrm>
            <a:off x="2774771" y="3477116"/>
            <a:ext cx="1744730" cy="635752"/>
          </a:xfrm>
          <a:prstGeom prst="roundRect">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Accounting program files</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32" name="Rectangle: Rounded Corners 31">
            <a:extLst>
              <a:ext uri="{FF2B5EF4-FFF2-40B4-BE49-F238E27FC236}">
                <a16:creationId xmlns:a16="http://schemas.microsoft.com/office/drawing/2014/main" id="{9C150015-DB98-45F7-ABD5-8AA5DD3C2461}"/>
              </a:ext>
            </a:extLst>
          </p:cNvPr>
          <p:cNvSpPr/>
          <p:nvPr/>
        </p:nvSpPr>
        <p:spPr bwMode="auto">
          <a:xfrm>
            <a:off x="2773340" y="4163839"/>
            <a:ext cx="1744730" cy="735659"/>
          </a:xfrm>
          <a:prstGeom prst="roundRect">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Windows registry system files</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33" name="Rectangle: Rounded Corners 32">
            <a:extLst>
              <a:ext uri="{FF2B5EF4-FFF2-40B4-BE49-F238E27FC236}">
                <a16:creationId xmlns:a16="http://schemas.microsoft.com/office/drawing/2014/main" id="{1B266866-556E-459C-9558-4FD49827B22B}"/>
              </a:ext>
            </a:extLst>
          </p:cNvPr>
          <p:cNvSpPr/>
          <p:nvPr/>
        </p:nvSpPr>
        <p:spPr bwMode="auto">
          <a:xfrm>
            <a:off x="2780428" y="4950469"/>
            <a:ext cx="1744730" cy="721131"/>
          </a:xfrm>
          <a:prstGeom prst="roundRect">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RAM system files</a:t>
            </a:r>
          </a:p>
        </p:txBody>
      </p:sp>
      <p:sp>
        <p:nvSpPr>
          <p:cNvPr id="34" name="Rectangle: Rounded Corners 33">
            <a:extLst>
              <a:ext uri="{FF2B5EF4-FFF2-40B4-BE49-F238E27FC236}">
                <a16:creationId xmlns:a16="http://schemas.microsoft.com/office/drawing/2014/main" id="{B98B0F11-8C54-42FE-8DB0-D5FCF2879AC8}"/>
              </a:ext>
            </a:extLst>
          </p:cNvPr>
          <p:cNvSpPr/>
          <p:nvPr/>
        </p:nvSpPr>
        <p:spPr bwMode="auto">
          <a:xfrm>
            <a:off x="2746885" y="5747590"/>
            <a:ext cx="1744730" cy="718830"/>
          </a:xfrm>
          <a:prstGeom prst="roundRect">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Any type of digital files </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35" name="Oval 34">
            <a:extLst>
              <a:ext uri="{FF2B5EF4-FFF2-40B4-BE49-F238E27FC236}">
                <a16:creationId xmlns:a16="http://schemas.microsoft.com/office/drawing/2014/main" id="{D9B0334C-DCDD-4EDD-9483-7607CC5645EA}"/>
              </a:ext>
            </a:extLst>
          </p:cNvPr>
          <p:cNvSpPr/>
          <p:nvPr/>
        </p:nvSpPr>
        <p:spPr bwMode="auto">
          <a:xfrm>
            <a:off x="2340166" y="2758286"/>
            <a:ext cx="557573" cy="589201"/>
          </a:xfrm>
          <a:prstGeom prst="ellipse">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latin typeface="Calibri" panose="020F0502020204030204" pitchFamily="34" charset="0"/>
                <a:cs typeface="Calibri" panose="020F0502020204030204" pitchFamily="34" charset="0"/>
              </a:rPr>
              <a:t>6</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36" name="Oval 35">
            <a:extLst>
              <a:ext uri="{FF2B5EF4-FFF2-40B4-BE49-F238E27FC236}">
                <a16:creationId xmlns:a16="http://schemas.microsoft.com/office/drawing/2014/main" id="{97C71BDC-67FD-4AAD-8EF7-7C4F42E56221}"/>
              </a:ext>
            </a:extLst>
          </p:cNvPr>
          <p:cNvSpPr/>
          <p:nvPr/>
        </p:nvSpPr>
        <p:spPr bwMode="auto">
          <a:xfrm>
            <a:off x="2327622" y="3500391"/>
            <a:ext cx="557573" cy="589201"/>
          </a:xfrm>
          <a:prstGeom prst="ellipse">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latin typeface="Calibri" panose="020F0502020204030204" pitchFamily="34" charset="0"/>
                <a:cs typeface="Calibri" panose="020F0502020204030204" pitchFamily="34" charset="0"/>
              </a:rPr>
              <a:t>7</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37" name="Oval 36">
            <a:extLst>
              <a:ext uri="{FF2B5EF4-FFF2-40B4-BE49-F238E27FC236}">
                <a16:creationId xmlns:a16="http://schemas.microsoft.com/office/drawing/2014/main" id="{CDBF17BA-EFB1-43A3-B7D1-9F0E416C40FE}"/>
              </a:ext>
            </a:extLst>
          </p:cNvPr>
          <p:cNvSpPr/>
          <p:nvPr/>
        </p:nvSpPr>
        <p:spPr bwMode="auto">
          <a:xfrm>
            <a:off x="2350844" y="4251760"/>
            <a:ext cx="557573" cy="589201"/>
          </a:xfrm>
          <a:prstGeom prst="ellipse">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latin typeface="Calibri" panose="020F0502020204030204" pitchFamily="34" charset="0"/>
                <a:cs typeface="Calibri" panose="020F0502020204030204" pitchFamily="34" charset="0"/>
              </a:rPr>
              <a:t>8</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38" name="Oval 37">
            <a:extLst>
              <a:ext uri="{FF2B5EF4-FFF2-40B4-BE49-F238E27FC236}">
                <a16:creationId xmlns:a16="http://schemas.microsoft.com/office/drawing/2014/main" id="{8A6F8C1C-8238-4F93-A9F7-F724302800E5}"/>
              </a:ext>
            </a:extLst>
          </p:cNvPr>
          <p:cNvSpPr/>
          <p:nvPr/>
        </p:nvSpPr>
        <p:spPr bwMode="auto">
          <a:xfrm>
            <a:off x="2374032" y="5054429"/>
            <a:ext cx="557573" cy="589201"/>
          </a:xfrm>
          <a:prstGeom prst="ellipse">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latin typeface="Calibri" panose="020F0502020204030204" pitchFamily="34" charset="0"/>
                <a:cs typeface="Calibri" panose="020F0502020204030204" pitchFamily="34" charset="0"/>
              </a:rPr>
              <a:t>9</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39" name="Oval 38">
            <a:extLst>
              <a:ext uri="{FF2B5EF4-FFF2-40B4-BE49-F238E27FC236}">
                <a16:creationId xmlns:a16="http://schemas.microsoft.com/office/drawing/2014/main" id="{C0F88A35-DC37-4ADB-912F-630DF7473BE9}"/>
              </a:ext>
            </a:extLst>
          </p:cNvPr>
          <p:cNvSpPr/>
          <p:nvPr/>
        </p:nvSpPr>
        <p:spPr bwMode="auto">
          <a:xfrm>
            <a:off x="2343383" y="5793995"/>
            <a:ext cx="557573" cy="589201"/>
          </a:xfrm>
          <a:prstGeom prst="ellipse">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latin typeface="Calibri" panose="020F0502020204030204" pitchFamily="34" charset="0"/>
                <a:cs typeface="Calibri" panose="020F0502020204030204" pitchFamily="34" charset="0"/>
              </a:rPr>
              <a:t>10</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42" name="Rectangle: Rounded Corners 41">
            <a:extLst>
              <a:ext uri="{FF2B5EF4-FFF2-40B4-BE49-F238E27FC236}">
                <a16:creationId xmlns:a16="http://schemas.microsoft.com/office/drawing/2014/main" id="{A61AD9AF-F473-4483-BC0D-47170F659B2C}"/>
              </a:ext>
            </a:extLst>
          </p:cNvPr>
          <p:cNvSpPr/>
          <p:nvPr/>
        </p:nvSpPr>
        <p:spPr bwMode="auto">
          <a:xfrm>
            <a:off x="4992656" y="2710266"/>
            <a:ext cx="1744730" cy="739236"/>
          </a:xfrm>
          <a:prstGeom prst="roundRect">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s-ES" sz="1400" b="0" i="0" u="none" strike="noStrike" cap="none" normalizeH="0" baseline="0" dirty="0">
                <a:ln>
                  <a:noFill/>
                </a:ln>
                <a:effectLst/>
                <a:latin typeface="Calibri" panose="020F0502020204030204" pitchFamily="34" charset="0"/>
                <a:cs typeface="Calibri" panose="020F0502020204030204" pitchFamily="34" charset="0"/>
              </a:rPr>
              <a:t>Records from networking devices</a:t>
            </a:r>
          </a:p>
        </p:txBody>
      </p:sp>
      <p:sp>
        <p:nvSpPr>
          <p:cNvPr id="43" name="Rectangle: Rounded Corners 42">
            <a:extLst>
              <a:ext uri="{FF2B5EF4-FFF2-40B4-BE49-F238E27FC236}">
                <a16:creationId xmlns:a16="http://schemas.microsoft.com/office/drawing/2014/main" id="{49379F66-0443-4E76-9EFC-56694BC6EF11}"/>
              </a:ext>
            </a:extLst>
          </p:cNvPr>
          <p:cNvSpPr/>
          <p:nvPr/>
        </p:nvSpPr>
        <p:spPr bwMode="auto">
          <a:xfrm>
            <a:off x="5006868" y="3514500"/>
            <a:ext cx="1744730" cy="619452"/>
          </a:xfrm>
          <a:prstGeom prst="roundRect">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ATM transaction logs</a:t>
            </a:r>
          </a:p>
        </p:txBody>
      </p:sp>
      <p:sp>
        <p:nvSpPr>
          <p:cNvPr id="44" name="Rectangle: Rounded Corners 43">
            <a:extLst>
              <a:ext uri="{FF2B5EF4-FFF2-40B4-BE49-F238E27FC236}">
                <a16:creationId xmlns:a16="http://schemas.microsoft.com/office/drawing/2014/main" id="{34611B36-BF4F-4475-B7FD-3A54A5F24020}"/>
              </a:ext>
            </a:extLst>
          </p:cNvPr>
          <p:cNvSpPr/>
          <p:nvPr/>
        </p:nvSpPr>
        <p:spPr bwMode="auto">
          <a:xfrm>
            <a:off x="4987937" y="4170889"/>
            <a:ext cx="1744730" cy="718830"/>
          </a:xfrm>
          <a:prstGeom prst="roundRect">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GPS logs</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45" name="Rectangle: Rounded Corners 44">
            <a:extLst>
              <a:ext uri="{FF2B5EF4-FFF2-40B4-BE49-F238E27FC236}">
                <a16:creationId xmlns:a16="http://schemas.microsoft.com/office/drawing/2014/main" id="{81F92CD5-4990-4187-A21C-F67DB17DAE6B}"/>
              </a:ext>
            </a:extLst>
          </p:cNvPr>
          <p:cNvSpPr/>
          <p:nvPr/>
        </p:nvSpPr>
        <p:spPr bwMode="auto">
          <a:xfrm>
            <a:off x="5019918" y="4957519"/>
            <a:ext cx="1744730" cy="728465"/>
          </a:xfrm>
          <a:prstGeom prst="roundRect">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Electronic door logs</a:t>
            </a:r>
          </a:p>
        </p:txBody>
      </p:sp>
      <p:sp>
        <p:nvSpPr>
          <p:cNvPr id="46" name="Rectangle: Rounded Corners 45">
            <a:extLst>
              <a:ext uri="{FF2B5EF4-FFF2-40B4-BE49-F238E27FC236}">
                <a16:creationId xmlns:a16="http://schemas.microsoft.com/office/drawing/2014/main" id="{0B84AE98-B1B8-4870-8F8C-4311FFB638BC}"/>
              </a:ext>
            </a:extLst>
          </p:cNvPr>
          <p:cNvSpPr/>
          <p:nvPr/>
        </p:nvSpPr>
        <p:spPr bwMode="auto">
          <a:xfrm>
            <a:off x="5019918" y="5747534"/>
            <a:ext cx="1744730" cy="762017"/>
          </a:xfrm>
          <a:prstGeom prst="roundRect">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CCTV cameras records</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47" name="Oval 46">
            <a:extLst>
              <a:ext uri="{FF2B5EF4-FFF2-40B4-BE49-F238E27FC236}">
                <a16:creationId xmlns:a16="http://schemas.microsoft.com/office/drawing/2014/main" id="{0D5CBC7B-B8BD-4309-A677-A9C565A85B56}"/>
              </a:ext>
            </a:extLst>
          </p:cNvPr>
          <p:cNvSpPr/>
          <p:nvPr/>
        </p:nvSpPr>
        <p:spPr bwMode="auto">
          <a:xfrm>
            <a:off x="4576872" y="2809810"/>
            <a:ext cx="557573" cy="589201"/>
          </a:xfrm>
          <a:prstGeom prst="ellipse">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11</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48" name="Oval 47">
            <a:extLst>
              <a:ext uri="{FF2B5EF4-FFF2-40B4-BE49-F238E27FC236}">
                <a16:creationId xmlns:a16="http://schemas.microsoft.com/office/drawing/2014/main" id="{DC4C2751-DDCF-435C-A5B2-C373515449E3}"/>
              </a:ext>
            </a:extLst>
          </p:cNvPr>
          <p:cNvSpPr/>
          <p:nvPr/>
        </p:nvSpPr>
        <p:spPr bwMode="auto">
          <a:xfrm>
            <a:off x="4588996" y="3544751"/>
            <a:ext cx="557573" cy="589201"/>
          </a:xfrm>
          <a:prstGeom prst="ellipse">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12</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49" name="Oval 48">
            <a:extLst>
              <a:ext uri="{FF2B5EF4-FFF2-40B4-BE49-F238E27FC236}">
                <a16:creationId xmlns:a16="http://schemas.microsoft.com/office/drawing/2014/main" id="{89E314EA-89AC-4AA4-A979-E4E3860E5883}"/>
              </a:ext>
            </a:extLst>
          </p:cNvPr>
          <p:cNvSpPr/>
          <p:nvPr/>
        </p:nvSpPr>
        <p:spPr bwMode="auto">
          <a:xfrm>
            <a:off x="4584435" y="4229201"/>
            <a:ext cx="557573" cy="589201"/>
          </a:xfrm>
          <a:prstGeom prst="ellipse">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13</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50" name="Oval 49">
            <a:extLst>
              <a:ext uri="{FF2B5EF4-FFF2-40B4-BE49-F238E27FC236}">
                <a16:creationId xmlns:a16="http://schemas.microsoft.com/office/drawing/2014/main" id="{C0BF279C-6023-49CA-A8BE-F2E63D18991E}"/>
              </a:ext>
            </a:extLst>
          </p:cNvPr>
          <p:cNvSpPr/>
          <p:nvPr/>
        </p:nvSpPr>
        <p:spPr bwMode="auto">
          <a:xfrm>
            <a:off x="4597702" y="5019459"/>
            <a:ext cx="557573" cy="589201"/>
          </a:xfrm>
          <a:prstGeom prst="ellipse">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14</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51" name="Oval 50">
            <a:extLst>
              <a:ext uri="{FF2B5EF4-FFF2-40B4-BE49-F238E27FC236}">
                <a16:creationId xmlns:a16="http://schemas.microsoft.com/office/drawing/2014/main" id="{2DF95F31-FABB-4FBF-9EF6-172BC9E329D2}"/>
              </a:ext>
            </a:extLst>
          </p:cNvPr>
          <p:cNvSpPr/>
          <p:nvPr/>
        </p:nvSpPr>
        <p:spPr bwMode="auto">
          <a:xfrm>
            <a:off x="4576208" y="5825980"/>
            <a:ext cx="557573" cy="589201"/>
          </a:xfrm>
          <a:prstGeom prst="ellipse">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15</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52" name="Rectangle: Rounded Corners 51">
            <a:extLst>
              <a:ext uri="{FF2B5EF4-FFF2-40B4-BE49-F238E27FC236}">
                <a16:creationId xmlns:a16="http://schemas.microsoft.com/office/drawing/2014/main" id="{DED98938-734C-4FD2-A747-723D4FF3A9D1}"/>
              </a:ext>
            </a:extLst>
          </p:cNvPr>
          <p:cNvSpPr/>
          <p:nvPr/>
        </p:nvSpPr>
        <p:spPr bwMode="auto">
          <a:xfrm>
            <a:off x="7245864" y="2759381"/>
            <a:ext cx="1744730" cy="718830"/>
          </a:xfrm>
          <a:prstGeom prst="roundRect">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Hidden and encrypted data</a:t>
            </a:r>
          </a:p>
        </p:txBody>
      </p:sp>
      <p:sp>
        <p:nvSpPr>
          <p:cNvPr id="53" name="Rectangle: Rounded Corners 52">
            <a:extLst>
              <a:ext uri="{FF2B5EF4-FFF2-40B4-BE49-F238E27FC236}">
                <a16:creationId xmlns:a16="http://schemas.microsoft.com/office/drawing/2014/main" id="{22116115-BE5A-465A-B59E-E4E5EB4DD100}"/>
              </a:ext>
            </a:extLst>
          </p:cNvPr>
          <p:cNvSpPr/>
          <p:nvPr/>
        </p:nvSpPr>
        <p:spPr bwMode="auto">
          <a:xfrm>
            <a:off x="7241583" y="3542478"/>
            <a:ext cx="1744730" cy="635752"/>
          </a:xfrm>
          <a:prstGeom prst="roundRect">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Printer, fax, and copy machine logs</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54" name="Rectangle: Rounded Corners 53">
            <a:extLst>
              <a:ext uri="{FF2B5EF4-FFF2-40B4-BE49-F238E27FC236}">
                <a16:creationId xmlns:a16="http://schemas.microsoft.com/office/drawing/2014/main" id="{2977BDCC-298A-4ED1-AB35-BF6386669528}"/>
              </a:ext>
            </a:extLst>
          </p:cNvPr>
          <p:cNvSpPr/>
          <p:nvPr/>
        </p:nvSpPr>
        <p:spPr bwMode="auto">
          <a:xfrm>
            <a:off x="7240152" y="4229201"/>
            <a:ext cx="1744730" cy="735659"/>
          </a:xfrm>
          <a:prstGeom prst="roundRect">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effectLst/>
                <a:latin typeface="Calibri" panose="020F0502020204030204" pitchFamily="34" charset="0"/>
                <a:cs typeface="Calibri" panose="020F0502020204030204" pitchFamily="34" charset="0"/>
              </a:rPr>
              <a:t>Computer backups</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57" name="Oval 56">
            <a:extLst>
              <a:ext uri="{FF2B5EF4-FFF2-40B4-BE49-F238E27FC236}">
                <a16:creationId xmlns:a16="http://schemas.microsoft.com/office/drawing/2014/main" id="{D657B9A0-06B2-4103-8A19-B2487CE4A6AA}"/>
              </a:ext>
            </a:extLst>
          </p:cNvPr>
          <p:cNvSpPr/>
          <p:nvPr/>
        </p:nvSpPr>
        <p:spPr bwMode="auto">
          <a:xfrm>
            <a:off x="6806978" y="2823648"/>
            <a:ext cx="557573" cy="589201"/>
          </a:xfrm>
          <a:prstGeom prst="ellipse">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latin typeface="Calibri" panose="020F0502020204030204" pitchFamily="34" charset="0"/>
                <a:cs typeface="Calibri" panose="020F0502020204030204" pitchFamily="34" charset="0"/>
              </a:rPr>
              <a:t>16</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58" name="Oval 57">
            <a:extLst>
              <a:ext uri="{FF2B5EF4-FFF2-40B4-BE49-F238E27FC236}">
                <a16:creationId xmlns:a16="http://schemas.microsoft.com/office/drawing/2014/main" id="{F9F3B535-5DB8-486C-8AC0-5DC5925BA90E}"/>
              </a:ext>
            </a:extLst>
          </p:cNvPr>
          <p:cNvSpPr/>
          <p:nvPr/>
        </p:nvSpPr>
        <p:spPr bwMode="auto">
          <a:xfrm>
            <a:off x="6794434" y="3565753"/>
            <a:ext cx="557573" cy="589201"/>
          </a:xfrm>
          <a:prstGeom prst="ellipse">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latin typeface="Calibri" panose="020F0502020204030204" pitchFamily="34" charset="0"/>
                <a:cs typeface="Calibri" panose="020F0502020204030204" pitchFamily="34" charset="0"/>
              </a:rPr>
              <a:t>17</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59" name="Oval 58">
            <a:extLst>
              <a:ext uri="{FF2B5EF4-FFF2-40B4-BE49-F238E27FC236}">
                <a16:creationId xmlns:a16="http://schemas.microsoft.com/office/drawing/2014/main" id="{84D30B20-2CB6-4B6D-8370-76A24ADC1BA5}"/>
              </a:ext>
            </a:extLst>
          </p:cNvPr>
          <p:cNvSpPr/>
          <p:nvPr/>
        </p:nvSpPr>
        <p:spPr bwMode="auto">
          <a:xfrm>
            <a:off x="6817656" y="4317122"/>
            <a:ext cx="557573" cy="589201"/>
          </a:xfrm>
          <a:prstGeom prst="ellipse">
            <a:avLst/>
          </a:prstGeom>
          <a:solidFill>
            <a:schemeClr val="accent4">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latin typeface="Calibri" panose="020F0502020204030204" pitchFamily="34" charset="0"/>
                <a:cs typeface="Calibri" panose="020F0502020204030204" pitchFamily="34" charset="0"/>
              </a:rPr>
              <a:t>18</a:t>
            </a:r>
            <a:endParaRPr kumimoji="0" lang="en-MY" sz="1400" b="0" i="0" u="none" strike="noStrike" cap="none" normalizeH="0" baseline="0" dirty="0">
              <a:ln>
                <a:noFill/>
              </a:ln>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36225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7582"/>
            <a:ext cx="7042150" cy="778098"/>
          </a:xfrm>
        </p:spPr>
        <p:txBody>
          <a:bodyPr/>
          <a:lstStyle/>
          <a:p>
            <a:r>
              <a:rPr lang="en-US" sz="2400" b="1" u="sng" dirty="0">
                <a:solidFill>
                  <a:schemeClr val="tx1"/>
                </a:solidFill>
                <a:latin typeface="Century Gothic" panose="020B0502020202020204" pitchFamily="34" charset="0"/>
                <a:ea typeface="新細明體" pitchFamily="18" charset="-120"/>
              </a:rPr>
              <a:t>Branches Of Digital Forensics</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6 of 19</a:t>
            </a:r>
          </a:p>
        </p:txBody>
      </p:sp>
      <p:sp>
        <p:nvSpPr>
          <p:cNvPr id="6" name="Rectangle: Rounded Corners 5">
            <a:extLst>
              <a:ext uri="{FF2B5EF4-FFF2-40B4-BE49-F238E27FC236}">
                <a16:creationId xmlns:a16="http://schemas.microsoft.com/office/drawing/2014/main" id="{824148E8-19DF-4DED-AEB9-4C55D93DD684}"/>
              </a:ext>
            </a:extLst>
          </p:cNvPr>
          <p:cNvSpPr/>
          <p:nvPr/>
        </p:nvSpPr>
        <p:spPr bwMode="auto">
          <a:xfrm>
            <a:off x="769668" y="3213685"/>
            <a:ext cx="1387276" cy="739236"/>
          </a:xfrm>
          <a:prstGeom prst="roundRect">
            <a:avLst/>
          </a:prstGeom>
          <a:solidFill>
            <a:schemeClr val="accent6">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Computer Forensics</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B8EDAE21-2F21-4E97-B79B-217392AFB638}"/>
              </a:ext>
            </a:extLst>
          </p:cNvPr>
          <p:cNvSpPr/>
          <p:nvPr/>
        </p:nvSpPr>
        <p:spPr bwMode="auto">
          <a:xfrm>
            <a:off x="754062" y="4311826"/>
            <a:ext cx="1387276" cy="739236"/>
          </a:xfrm>
          <a:prstGeom prst="roundRect">
            <a:avLst/>
          </a:prstGeom>
          <a:solidFill>
            <a:schemeClr val="accent5">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Mobile Device Forensics</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DB51587E-B899-4703-A7E4-20B9C2F19929}"/>
              </a:ext>
            </a:extLst>
          </p:cNvPr>
          <p:cNvSpPr/>
          <p:nvPr/>
        </p:nvSpPr>
        <p:spPr bwMode="auto">
          <a:xfrm>
            <a:off x="773552" y="5409967"/>
            <a:ext cx="1387276" cy="718830"/>
          </a:xfrm>
          <a:prstGeom prst="roundRect">
            <a:avLst/>
          </a:prstGeom>
          <a:solidFill>
            <a:schemeClr val="accent3">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Mobile Device Forensics</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1563EE93-F112-450F-B912-729BB8CD661C}"/>
              </a:ext>
            </a:extLst>
          </p:cNvPr>
          <p:cNvSpPr/>
          <p:nvPr/>
        </p:nvSpPr>
        <p:spPr bwMode="auto">
          <a:xfrm>
            <a:off x="248917" y="989357"/>
            <a:ext cx="8787579" cy="1693283"/>
          </a:xfrm>
          <a:prstGeom prst="roundRect">
            <a:avLst/>
          </a:prstGeom>
          <a:solidFill>
            <a:schemeClr val="accent6">
              <a:lumMod val="40000"/>
              <a:lumOff val="6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285750" indent="-285750" algn="just">
              <a:buFont typeface="Wingdings" panose="05000000000000000000" pitchFamily="2" charset="2"/>
              <a:buChar char="§"/>
            </a:pPr>
            <a:r>
              <a:rPr lang="en-US" b="0" i="0" dirty="0">
                <a:effectLst/>
                <a:latin typeface="Calibri" panose="020F0502020204030204" pitchFamily="34" charset="0"/>
                <a:cs typeface="Calibri" panose="020F0502020204030204" pitchFamily="34" charset="0"/>
              </a:rPr>
              <a:t>Digital forensics is a fast-growing scientific discipline. It evolves in response to the tremendous development of technology. At the current stage, digital forensics has its branches specializing in narrow fields.</a:t>
            </a:r>
          </a:p>
          <a:p>
            <a:pPr marL="285750" indent="-285750" algn="just">
              <a:buFont typeface="Wingdings" panose="05000000000000000000" pitchFamily="2" charset="2"/>
              <a:buChar char="§"/>
            </a:pPr>
            <a:r>
              <a:rPr lang="en-US" dirty="0">
                <a:latin typeface="Calibri" panose="020F0502020204030204" pitchFamily="34" charset="0"/>
                <a:cs typeface="Calibri" panose="020F0502020204030204" pitchFamily="34" charset="0"/>
              </a:rPr>
              <a:t>The names of the different branches speak to the different areas which they focus on.</a:t>
            </a:r>
            <a:endParaRPr lang="en-US" b="0" i="0" dirty="0">
              <a:effectLst/>
              <a:latin typeface="Calibri" panose="020F0502020204030204" pitchFamily="34" charset="0"/>
              <a:cs typeface="Calibri" panose="020F0502020204030204" pitchFamily="34" charset="0"/>
            </a:endParaRPr>
          </a:p>
        </p:txBody>
      </p:sp>
      <p:sp>
        <p:nvSpPr>
          <p:cNvPr id="19" name="Rectangle: Rounded Corners 18">
            <a:extLst>
              <a:ext uri="{FF2B5EF4-FFF2-40B4-BE49-F238E27FC236}">
                <a16:creationId xmlns:a16="http://schemas.microsoft.com/office/drawing/2014/main" id="{B3098178-FD66-4511-918D-9BF50479FA71}"/>
              </a:ext>
            </a:extLst>
          </p:cNvPr>
          <p:cNvSpPr/>
          <p:nvPr/>
        </p:nvSpPr>
        <p:spPr bwMode="auto">
          <a:xfrm>
            <a:off x="3007617" y="3170170"/>
            <a:ext cx="1387276" cy="728465"/>
          </a:xfrm>
          <a:prstGeom prst="roundRect">
            <a:avLst/>
          </a:prstGeom>
          <a:solidFill>
            <a:schemeClr val="accent2">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Forensic Data Analysis</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65FAAA1B-A825-4D30-8C50-FED194774811}"/>
              </a:ext>
            </a:extLst>
          </p:cNvPr>
          <p:cNvSpPr/>
          <p:nvPr/>
        </p:nvSpPr>
        <p:spPr bwMode="auto">
          <a:xfrm>
            <a:off x="3008696" y="4228313"/>
            <a:ext cx="1387276" cy="762017"/>
          </a:xfrm>
          <a:prstGeom prst="roundRect">
            <a:avLst/>
          </a:prstGeom>
          <a:solidFill>
            <a:schemeClr val="accent1">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Database Forensics</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59998204-374A-43EE-9E06-A65DDEF89AC2}"/>
              </a:ext>
            </a:extLst>
          </p:cNvPr>
          <p:cNvSpPr/>
          <p:nvPr/>
        </p:nvSpPr>
        <p:spPr bwMode="auto">
          <a:xfrm>
            <a:off x="353884" y="3313229"/>
            <a:ext cx="557573" cy="589201"/>
          </a:xfrm>
          <a:prstGeom prst="ellipse">
            <a:avLst/>
          </a:prstGeom>
          <a:solidFill>
            <a:schemeClr val="accent6">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1</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5" name="Oval 24">
            <a:extLst>
              <a:ext uri="{FF2B5EF4-FFF2-40B4-BE49-F238E27FC236}">
                <a16:creationId xmlns:a16="http://schemas.microsoft.com/office/drawing/2014/main" id="{FFEDD2DF-1773-4189-903D-1B5E26187DC6}"/>
              </a:ext>
            </a:extLst>
          </p:cNvPr>
          <p:cNvSpPr/>
          <p:nvPr/>
        </p:nvSpPr>
        <p:spPr bwMode="auto">
          <a:xfrm>
            <a:off x="276994" y="4402809"/>
            <a:ext cx="557573" cy="589201"/>
          </a:xfrm>
          <a:prstGeom prst="ellipse">
            <a:avLst/>
          </a:prstGeom>
          <a:solidFill>
            <a:schemeClr val="accent5">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2</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7" name="Oval 26">
            <a:extLst>
              <a:ext uri="{FF2B5EF4-FFF2-40B4-BE49-F238E27FC236}">
                <a16:creationId xmlns:a16="http://schemas.microsoft.com/office/drawing/2014/main" id="{9EBE0788-C75D-46DE-8C71-30EDF04FCFD1}"/>
              </a:ext>
            </a:extLst>
          </p:cNvPr>
          <p:cNvSpPr/>
          <p:nvPr/>
        </p:nvSpPr>
        <p:spPr bwMode="auto">
          <a:xfrm>
            <a:off x="287986" y="5488891"/>
            <a:ext cx="557573" cy="589201"/>
          </a:xfrm>
          <a:prstGeom prst="ellipse">
            <a:avLst/>
          </a:prstGeom>
          <a:solidFill>
            <a:schemeClr val="accent3">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3</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8" name="Oval 27">
            <a:extLst>
              <a:ext uri="{FF2B5EF4-FFF2-40B4-BE49-F238E27FC236}">
                <a16:creationId xmlns:a16="http://schemas.microsoft.com/office/drawing/2014/main" id="{2F6727D1-2762-4F4B-AC87-79C7037F59FB}"/>
              </a:ext>
            </a:extLst>
          </p:cNvPr>
          <p:cNvSpPr/>
          <p:nvPr/>
        </p:nvSpPr>
        <p:spPr bwMode="auto">
          <a:xfrm>
            <a:off x="2585401" y="3232110"/>
            <a:ext cx="557573" cy="589201"/>
          </a:xfrm>
          <a:prstGeom prst="ellipse">
            <a:avLst/>
          </a:prstGeom>
          <a:solidFill>
            <a:schemeClr val="accent2">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4</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9" name="Oval 28">
            <a:extLst>
              <a:ext uri="{FF2B5EF4-FFF2-40B4-BE49-F238E27FC236}">
                <a16:creationId xmlns:a16="http://schemas.microsoft.com/office/drawing/2014/main" id="{C2D2B47E-3AB4-4602-8687-B852AECC634F}"/>
              </a:ext>
            </a:extLst>
          </p:cNvPr>
          <p:cNvSpPr/>
          <p:nvPr/>
        </p:nvSpPr>
        <p:spPr bwMode="auto">
          <a:xfrm>
            <a:off x="2564986" y="4306759"/>
            <a:ext cx="557573" cy="589201"/>
          </a:xfrm>
          <a:prstGeom prst="ellipse">
            <a:avLst/>
          </a:prstGeom>
          <a:solidFill>
            <a:schemeClr val="accent1">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5</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30" name="Rectangle: Rounded Corners 29">
            <a:extLst>
              <a:ext uri="{FF2B5EF4-FFF2-40B4-BE49-F238E27FC236}">
                <a16:creationId xmlns:a16="http://schemas.microsoft.com/office/drawing/2014/main" id="{0337AAAF-AD12-4F77-AB89-2FC749CE9F14}"/>
              </a:ext>
            </a:extLst>
          </p:cNvPr>
          <p:cNvSpPr/>
          <p:nvPr/>
        </p:nvSpPr>
        <p:spPr bwMode="auto">
          <a:xfrm>
            <a:off x="3007617" y="5409967"/>
            <a:ext cx="1387276" cy="718830"/>
          </a:xfrm>
          <a:prstGeom prst="roundRect">
            <a:avLst/>
          </a:prstGeom>
          <a:solidFill>
            <a:schemeClr val="tx2">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Email Forensics</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31" name="Rectangle: Rounded Corners 30">
            <a:extLst>
              <a:ext uri="{FF2B5EF4-FFF2-40B4-BE49-F238E27FC236}">
                <a16:creationId xmlns:a16="http://schemas.microsoft.com/office/drawing/2014/main" id="{829AFBD4-FE2F-4042-A59E-7F7289CE1D59}"/>
              </a:ext>
            </a:extLst>
          </p:cNvPr>
          <p:cNvSpPr/>
          <p:nvPr/>
        </p:nvSpPr>
        <p:spPr bwMode="auto">
          <a:xfrm>
            <a:off x="5249793" y="3135082"/>
            <a:ext cx="1387276" cy="721130"/>
          </a:xfrm>
          <a:prstGeom prst="roundRect">
            <a:avLst/>
          </a:prstGeom>
          <a:solidFill>
            <a:srgbClr val="FF0000"/>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Malware Forensics</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32" name="Rectangle: Rounded Corners 31">
            <a:extLst>
              <a:ext uri="{FF2B5EF4-FFF2-40B4-BE49-F238E27FC236}">
                <a16:creationId xmlns:a16="http://schemas.microsoft.com/office/drawing/2014/main" id="{9C150015-DB98-45F7-ABD5-8AA5DD3C2461}"/>
              </a:ext>
            </a:extLst>
          </p:cNvPr>
          <p:cNvSpPr/>
          <p:nvPr/>
        </p:nvSpPr>
        <p:spPr bwMode="auto">
          <a:xfrm>
            <a:off x="5221970" y="4195166"/>
            <a:ext cx="1387276" cy="735659"/>
          </a:xfrm>
          <a:prstGeom prst="roundRect">
            <a:avLst/>
          </a:prstGeom>
          <a:solidFill>
            <a:srgbClr val="002060"/>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Memory Forensics</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33" name="Rectangle: Rounded Corners 32">
            <a:extLst>
              <a:ext uri="{FF2B5EF4-FFF2-40B4-BE49-F238E27FC236}">
                <a16:creationId xmlns:a16="http://schemas.microsoft.com/office/drawing/2014/main" id="{1B266866-556E-459C-9558-4FD49827B22B}"/>
              </a:ext>
            </a:extLst>
          </p:cNvPr>
          <p:cNvSpPr/>
          <p:nvPr/>
        </p:nvSpPr>
        <p:spPr bwMode="auto">
          <a:xfrm>
            <a:off x="5235178" y="5414389"/>
            <a:ext cx="1387276" cy="721131"/>
          </a:xfrm>
          <a:prstGeom prst="roundRect">
            <a:avLst/>
          </a:prstGeom>
          <a:solidFill>
            <a:srgbClr val="5E3C6A"/>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Wireless Forensics </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34" name="Rectangle: Rounded Corners 33">
            <a:extLst>
              <a:ext uri="{FF2B5EF4-FFF2-40B4-BE49-F238E27FC236}">
                <a16:creationId xmlns:a16="http://schemas.microsoft.com/office/drawing/2014/main" id="{B98B0F11-8C54-42FE-8DB0-D5FCF2879AC8}"/>
              </a:ext>
            </a:extLst>
          </p:cNvPr>
          <p:cNvSpPr/>
          <p:nvPr/>
        </p:nvSpPr>
        <p:spPr bwMode="auto">
          <a:xfrm>
            <a:off x="7435244" y="4195166"/>
            <a:ext cx="1387276" cy="718830"/>
          </a:xfrm>
          <a:prstGeom prst="roundRect">
            <a:avLst/>
          </a:prstGeom>
          <a:solidFill>
            <a:srgbClr val="940657"/>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Disk</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Forensics</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35" name="Oval 34">
            <a:extLst>
              <a:ext uri="{FF2B5EF4-FFF2-40B4-BE49-F238E27FC236}">
                <a16:creationId xmlns:a16="http://schemas.microsoft.com/office/drawing/2014/main" id="{D9B0334C-DCDD-4EDD-9483-7607CC5645EA}"/>
              </a:ext>
            </a:extLst>
          </p:cNvPr>
          <p:cNvSpPr/>
          <p:nvPr/>
        </p:nvSpPr>
        <p:spPr bwMode="auto">
          <a:xfrm>
            <a:off x="2568731" y="5474234"/>
            <a:ext cx="557573" cy="589201"/>
          </a:xfrm>
          <a:prstGeom prst="ellipse">
            <a:avLst/>
          </a:prstGeom>
          <a:solidFill>
            <a:schemeClr val="tx2">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6</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36" name="Oval 35">
            <a:extLst>
              <a:ext uri="{FF2B5EF4-FFF2-40B4-BE49-F238E27FC236}">
                <a16:creationId xmlns:a16="http://schemas.microsoft.com/office/drawing/2014/main" id="{97C71BDC-67FD-4AAD-8EF7-7C4F42E56221}"/>
              </a:ext>
            </a:extLst>
          </p:cNvPr>
          <p:cNvSpPr/>
          <p:nvPr/>
        </p:nvSpPr>
        <p:spPr bwMode="auto">
          <a:xfrm>
            <a:off x="4817109" y="3222016"/>
            <a:ext cx="557573" cy="589201"/>
          </a:xfrm>
          <a:prstGeom prst="ellipse">
            <a:avLst/>
          </a:prstGeom>
          <a:solidFill>
            <a:srgbClr val="FF0000"/>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7</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37" name="Oval 36">
            <a:extLst>
              <a:ext uri="{FF2B5EF4-FFF2-40B4-BE49-F238E27FC236}">
                <a16:creationId xmlns:a16="http://schemas.microsoft.com/office/drawing/2014/main" id="{CDBF17BA-EFB1-43A3-B7D1-9F0E416C40FE}"/>
              </a:ext>
            </a:extLst>
          </p:cNvPr>
          <p:cNvSpPr/>
          <p:nvPr/>
        </p:nvSpPr>
        <p:spPr bwMode="auto">
          <a:xfrm>
            <a:off x="4799474" y="4283087"/>
            <a:ext cx="557573" cy="589201"/>
          </a:xfrm>
          <a:prstGeom prst="ellipse">
            <a:avLst/>
          </a:prstGeom>
          <a:solidFill>
            <a:srgbClr val="002060"/>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8</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38" name="Oval 37">
            <a:extLst>
              <a:ext uri="{FF2B5EF4-FFF2-40B4-BE49-F238E27FC236}">
                <a16:creationId xmlns:a16="http://schemas.microsoft.com/office/drawing/2014/main" id="{8A6F8C1C-8238-4F93-A9F7-F724302800E5}"/>
              </a:ext>
            </a:extLst>
          </p:cNvPr>
          <p:cNvSpPr/>
          <p:nvPr/>
        </p:nvSpPr>
        <p:spPr bwMode="auto">
          <a:xfrm>
            <a:off x="4828782" y="5518349"/>
            <a:ext cx="557573" cy="589201"/>
          </a:xfrm>
          <a:prstGeom prst="ellipse">
            <a:avLst/>
          </a:prstGeom>
          <a:solidFill>
            <a:srgbClr val="5E3C6A"/>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9</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39" name="Oval 38">
            <a:extLst>
              <a:ext uri="{FF2B5EF4-FFF2-40B4-BE49-F238E27FC236}">
                <a16:creationId xmlns:a16="http://schemas.microsoft.com/office/drawing/2014/main" id="{C0F88A35-DC37-4ADB-912F-630DF7473BE9}"/>
              </a:ext>
            </a:extLst>
          </p:cNvPr>
          <p:cNvSpPr/>
          <p:nvPr/>
        </p:nvSpPr>
        <p:spPr bwMode="auto">
          <a:xfrm>
            <a:off x="7031742" y="4241571"/>
            <a:ext cx="557573" cy="589201"/>
          </a:xfrm>
          <a:prstGeom prst="ellipse">
            <a:avLst/>
          </a:prstGeom>
          <a:solidFill>
            <a:srgbClr val="940657"/>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10</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2935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7582"/>
            <a:ext cx="7042150" cy="778098"/>
          </a:xfrm>
        </p:spPr>
        <p:txBody>
          <a:bodyPr/>
          <a:lstStyle/>
          <a:p>
            <a:r>
              <a:rPr lang="en-US" sz="2400" b="1" u="sng" dirty="0">
                <a:solidFill>
                  <a:schemeClr val="tx1"/>
                </a:solidFill>
                <a:latin typeface="Century Gothic" panose="020B0502020202020204" pitchFamily="34" charset="0"/>
                <a:ea typeface="新細明體" pitchFamily="18" charset="-120"/>
              </a:rPr>
              <a:t>Branches Of Digital Forensics</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6 of 19</a:t>
            </a:r>
          </a:p>
        </p:txBody>
      </p:sp>
      <p:sp>
        <p:nvSpPr>
          <p:cNvPr id="6" name="Rectangle: Rounded Corners 5">
            <a:extLst>
              <a:ext uri="{FF2B5EF4-FFF2-40B4-BE49-F238E27FC236}">
                <a16:creationId xmlns:a16="http://schemas.microsoft.com/office/drawing/2014/main" id="{824148E8-19DF-4DED-AEB9-4C55D93DD684}"/>
              </a:ext>
            </a:extLst>
          </p:cNvPr>
          <p:cNvSpPr/>
          <p:nvPr/>
        </p:nvSpPr>
        <p:spPr bwMode="auto">
          <a:xfrm>
            <a:off x="520428" y="1177900"/>
            <a:ext cx="1387276" cy="1129914"/>
          </a:xfrm>
          <a:prstGeom prst="roundRect">
            <a:avLst/>
          </a:prstGeom>
          <a:solidFill>
            <a:schemeClr val="accent6">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Computer Forensics</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B8EDAE21-2F21-4E97-B79B-217392AFB638}"/>
              </a:ext>
            </a:extLst>
          </p:cNvPr>
          <p:cNvSpPr/>
          <p:nvPr/>
        </p:nvSpPr>
        <p:spPr bwMode="auto">
          <a:xfrm>
            <a:off x="520426" y="2404954"/>
            <a:ext cx="1387276" cy="1011679"/>
          </a:xfrm>
          <a:prstGeom prst="roundRect">
            <a:avLst/>
          </a:prstGeom>
          <a:solidFill>
            <a:schemeClr val="accent5">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Mobile Device Forensics</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DB51587E-B899-4703-A7E4-20B9C2F19929}"/>
              </a:ext>
            </a:extLst>
          </p:cNvPr>
          <p:cNvSpPr/>
          <p:nvPr/>
        </p:nvSpPr>
        <p:spPr bwMode="auto">
          <a:xfrm>
            <a:off x="539553" y="3479809"/>
            <a:ext cx="1387276" cy="778098"/>
          </a:xfrm>
          <a:prstGeom prst="roundRect">
            <a:avLst/>
          </a:prstGeom>
          <a:solidFill>
            <a:schemeClr val="accent3">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Mobile Device Forensics</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1563EE93-F112-450F-B912-729BB8CD661C}"/>
              </a:ext>
            </a:extLst>
          </p:cNvPr>
          <p:cNvSpPr/>
          <p:nvPr/>
        </p:nvSpPr>
        <p:spPr bwMode="auto">
          <a:xfrm>
            <a:off x="1979714" y="1167082"/>
            <a:ext cx="7037659" cy="1137342"/>
          </a:xfrm>
          <a:prstGeom prst="roundRect">
            <a:avLst/>
          </a:prstGeom>
          <a:solidFill>
            <a:schemeClr val="accent6">
              <a:lumMod val="40000"/>
              <a:lumOff val="6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285750" indent="-285750" algn="just">
              <a:buFont typeface="Wingdings" panose="05000000000000000000" pitchFamily="2" charset="2"/>
              <a:buChar char="§"/>
            </a:pPr>
            <a:r>
              <a:rPr lang="en-US" sz="1400" b="0" i="0" dirty="0">
                <a:effectLst/>
                <a:latin typeface="Calibri" panose="020F0502020204030204" pitchFamily="34" charset="0"/>
                <a:cs typeface="Calibri" panose="020F0502020204030204" pitchFamily="34" charset="0"/>
              </a:rPr>
              <a:t>Computer forensics provides the collection, identification, preservation, and analysis of data from personal computers, laptops, and storage computing devices.</a:t>
            </a:r>
          </a:p>
          <a:p>
            <a:pPr algn="just"/>
            <a:endParaRPr lang="en-US" sz="1400" b="0" i="0" dirty="0">
              <a:effectLst/>
              <a:latin typeface="Calibri" panose="020F0502020204030204" pitchFamily="34" charset="0"/>
              <a:cs typeface="Calibri" panose="020F0502020204030204" pitchFamily="34" charset="0"/>
            </a:endParaRPr>
          </a:p>
        </p:txBody>
      </p:sp>
      <p:sp>
        <p:nvSpPr>
          <p:cNvPr id="15" name="Rectangle: Rounded Corners 14">
            <a:extLst>
              <a:ext uri="{FF2B5EF4-FFF2-40B4-BE49-F238E27FC236}">
                <a16:creationId xmlns:a16="http://schemas.microsoft.com/office/drawing/2014/main" id="{2DE58749-E3A4-4C1B-9F0D-9F61C53E6F7A}"/>
              </a:ext>
            </a:extLst>
          </p:cNvPr>
          <p:cNvSpPr/>
          <p:nvPr/>
        </p:nvSpPr>
        <p:spPr bwMode="auto">
          <a:xfrm>
            <a:off x="1979712" y="2387399"/>
            <a:ext cx="7037659" cy="1025708"/>
          </a:xfrm>
          <a:prstGeom prst="roundRect">
            <a:avLst/>
          </a:prstGeom>
          <a:solidFill>
            <a:schemeClr val="accent5">
              <a:lumMod val="40000"/>
              <a:lumOff val="6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285750" indent="-285750" algn="l">
              <a:buFont typeface="Wingdings" panose="05000000000000000000" pitchFamily="2" charset="2"/>
              <a:buChar char="§"/>
            </a:pPr>
            <a:r>
              <a:rPr lang="en-US" sz="1400" b="0" i="0" dirty="0">
                <a:solidFill>
                  <a:srgbClr val="2B2F3C"/>
                </a:solidFill>
                <a:effectLst/>
                <a:latin typeface="Calibri" panose="020F0502020204030204" pitchFamily="34" charset="0"/>
                <a:cs typeface="Calibri" panose="020F0502020204030204" pitchFamily="34" charset="0"/>
              </a:rPr>
              <a:t>Specialists in this branch can retrieve data from smartphones, SIM cards, mobile phones, GPS devices, tablets, PDAs, and game consoles.</a:t>
            </a:r>
          </a:p>
          <a:p>
            <a:pPr marL="285750" indent="-285750" algn="l">
              <a:buFont typeface="Wingdings" panose="05000000000000000000" pitchFamily="2" charset="2"/>
              <a:buChar char="§"/>
            </a:pPr>
            <a:r>
              <a:rPr lang="en-US" sz="1400" b="0" i="0" dirty="0">
                <a:solidFill>
                  <a:srgbClr val="2B2F3C"/>
                </a:solidFill>
                <a:effectLst/>
                <a:latin typeface="Calibri" panose="020F0502020204030204" pitchFamily="34" charset="0"/>
                <a:cs typeface="Calibri" panose="020F0502020204030204" pitchFamily="34" charset="0"/>
              </a:rPr>
              <a:t>This type of analysis is required to retrieve audio and visual data, contacts, and call logs from the devices presented in court as evidence.</a:t>
            </a:r>
          </a:p>
        </p:txBody>
      </p:sp>
      <p:sp>
        <p:nvSpPr>
          <p:cNvPr id="17" name="Rectangle: Rounded Corners 16">
            <a:extLst>
              <a:ext uri="{FF2B5EF4-FFF2-40B4-BE49-F238E27FC236}">
                <a16:creationId xmlns:a16="http://schemas.microsoft.com/office/drawing/2014/main" id="{E5DB5C8D-C18F-493B-98D5-E8EEE1282AD7}"/>
              </a:ext>
            </a:extLst>
          </p:cNvPr>
          <p:cNvSpPr/>
          <p:nvPr/>
        </p:nvSpPr>
        <p:spPr bwMode="auto">
          <a:xfrm>
            <a:off x="1998838" y="3496452"/>
            <a:ext cx="7037659" cy="778098"/>
          </a:xfrm>
          <a:prstGeom prst="roundRect">
            <a:avLst/>
          </a:prstGeom>
          <a:solidFill>
            <a:schemeClr val="accent3">
              <a:lumMod val="20000"/>
              <a:lumOff val="8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285750" indent="-285750" algn="l">
              <a:buFont typeface="Wingdings" panose="05000000000000000000" pitchFamily="2" charset="2"/>
              <a:buChar char="§"/>
            </a:pPr>
            <a:r>
              <a:rPr lang="en-US" sz="1400" b="0" i="0" dirty="0">
                <a:solidFill>
                  <a:srgbClr val="2B2F3C"/>
                </a:solidFill>
                <a:effectLst/>
                <a:latin typeface="Calibri" panose="020F0502020204030204" pitchFamily="34" charset="0"/>
                <a:cs typeface="Calibri" panose="020F0502020204030204" pitchFamily="34" charset="0"/>
              </a:rPr>
              <a:t>Network forensics aims to monitor, register, and analyze any network activity.</a:t>
            </a:r>
          </a:p>
          <a:p>
            <a:pPr marL="285750" indent="-285750" algn="l">
              <a:buFont typeface="Wingdings" panose="05000000000000000000" pitchFamily="2" charset="2"/>
              <a:buChar char="§"/>
            </a:pPr>
            <a:r>
              <a:rPr lang="en-US" sz="1400" b="0" i="0" dirty="0">
                <a:solidFill>
                  <a:srgbClr val="2B2F3C"/>
                </a:solidFill>
                <a:effectLst/>
                <a:latin typeface="Calibri" panose="020F0502020204030204" pitchFamily="34" charset="0"/>
                <a:cs typeface="Calibri" panose="020F0502020204030204" pitchFamily="34" charset="0"/>
              </a:rPr>
              <a:t>The network specialists analyze traffic and activity in case of security breaches, cyberattacks, and other incidents in cyberspace.</a:t>
            </a:r>
          </a:p>
        </p:txBody>
      </p:sp>
      <p:sp>
        <p:nvSpPr>
          <p:cNvPr id="19" name="Rectangle: Rounded Corners 18">
            <a:extLst>
              <a:ext uri="{FF2B5EF4-FFF2-40B4-BE49-F238E27FC236}">
                <a16:creationId xmlns:a16="http://schemas.microsoft.com/office/drawing/2014/main" id="{B3098178-FD66-4511-918D-9BF50479FA71}"/>
              </a:ext>
            </a:extLst>
          </p:cNvPr>
          <p:cNvSpPr/>
          <p:nvPr/>
        </p:nvSpPr>
        <p:spPr bwMode="auto">
          <a:xfrm>
            <a:off x="539553" y="4390807"/>
            <a:ext cx="1387276" cy="778098"/>
          </a:xfrm>
          <a:prstGeom prst="roundRect">
            <a:avLst/>
          </a:prstGeom>
          <a:solidFill>
            <a:schemeClr val="accent2">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Forensic Data Analysis</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0" name="Rectangle: Rounded Corners 19">
            <a:extLst>
              <a:ext uri="{FF2B5EF4-FFF2-40B4-BE49-F238E27FC236}">
                <a16:creationId xmlns:a16="http://schemas.microsoft.com/office/drawing/2014/main" id="{5799FD69-F6C7-416D-89F0-DFB11E2CADD8}"/>
              </a:ext>
            </a:extLst>
          </p:cNvPr>
          <p:cNvSpPr/>
          <p:nvPr/>
        </p:nvSpPr>
        <p:spPr bwMode="auto">
          <a:xfrm>
            <a:off x="1998838" y="4407450"/>
            <a:ext cx="7037659" cy="778098"/>
          </a:xfrm>
          <a:prstGeom prst="roundRect">
            <a:avLst/>
          </a:prstGeom>
          <a:solidFill>
            <a:schemeClr val="accent2">
              <a:lumMod val="40000"/>
              <a:lumOff val="6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285750" indent="-285750" algn="l">
              <a:buFont typeface="Wingdings" panose="05000000000000000000" pitchFamily="2" charset="2"/>
              <a:buChar char="§"/>
            </a:pPr>
            <a:r>
              <a:rPr lang="en-US" sz="1400" b="0" i="0" dirty="0">
                <a:solidFill>
                  <a:srgbClr val="2B2F3C"/>
                </a:solidFill>
                <a:effectLst/>
                <a:latin typeface="Calibri" panose="020F0502020204030204" pitchFamily="34" charset="0"/>
                <a:cs typeface="Calibri" panose="020F0502020204030204" pitchFamily="34" charset="0"/>
              </a:rPr>
              <a:t>This branch of forensics analyzes structured data.</a:t>
            </a:r>
          </a:p>
          <a:p>
            <a:pPr marL="285750" indent="-285750" algn="l">
              <a:buFont typeface="Wingdings" panose="05000000000000000000" pitchFamily="2" charset="2"/>
              <a:buChar char="§"/>
            </a:pPr>
            <a:r>
              <a:rPr lang="en-US" sz="1400" b="0" i="0" dirty="0">
                <a:solidFill>
                  <a:srgbClr val="2B2F3C"/>
                </a:solidFill>
                <a:effectLst/>
                <a:latin typeface="Calibri" panose="020F0502020204030204" pitchFamily="34" charset="0"/>
                <a:cs typeface="Calibri" panose="020F0502020204030204" pitchFamily="34" charset="0"/>
              </a:rPr>
              <a:t>The data analysts are mainly involved in investigating financial crimes and fraud..</a:t>
            </a:r>
          </a:p>
        </p:txBody>
      </p:sp>
      <p:sp>
        <p:nvSpPr>
          <p:cNvPr id="21" name="Rectangle: Rounded Corners 20">
            <a:extLst>
              <a:ext uri="{FF2B5EF4-FFF2-40B4-BE49-F238E27FC236}">
                <a16:creationId xmlns:a16="http://schemas.microsoft.com/office/drawing/2014/main" id="{65FAAA1B-A825-4D30-8C50-FED194774811}"/>
              </a:ext>
            </a:extLst>
          </p:cNvPr>
          <p:cNvSpPr/>
          <p:nvPr/>
        </p:nvSpPr>
        <p:spPr bwMode="auto">
          <a:xfrm>
            <a:off x="520427" y="5284565"/>
            <a:ext cx="1387276" cy="1025708"/>
          </a:xfrm>
          <a:prstGeom prst="roundRect">
            <a:avLst/>
          </a:prstGeom>
          <a:solidFill>
            <a:schemeClr val="accent1">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Database Forensics</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3" name="Rectangle: Rounded Corners 22">
            <a:extLst>
              <a:ext uri="{FF2B5EF4-FFF2-40B4-BE49-F238E27FC236}">
                <a16:creationId xmlns:a16="http://schemas.microsoft.com/office/drawing/2014/main" id="{F6CCF671-91CA-4CB0-8B48-FBD5FB5C3112}"/>
              </a:ext>
            </a:extLst>
          </p:cNvPr>
          <p:cNvSpPr/>
          <p:nvPr/>
        </p:nvSpPr>
        <p:spPr bwMode="auto">
          <a:xfrm>
            <a:off x="1979712" y="5301208"/>
            <a:ext cx="7037659" cy="1025708"/>
          </a:xfrm>
          <a:prstGeom prst="roundRect">
            <a:avLst/>
          </a:prstGeom>
          <a:solidFill>
            <a:schemeClr val="accent1">
              <a:lumMod val="40000"/>
              <a:lumOff val="6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285750" indent="-285750" algn="l">
              <a:buFont typeface="Wingdings" panose="05000000000000000000" pitchFamily="2" charset="2"/>
              <a:buChar char="§"/>
            </a:pPr>
            <a:r>
              <a:rPr lang="en-US" sz="1400" b="0" i="0" dirty="0">
                <a:solidFill>
                  <a:srgbClr val="2B2F3C"/>
                </a:solidFill>
                <a:effectLst/>
                <a:latin typeface="Calibri" panose="020F0502020204030204" pitchFamily="34" charset="0"/>
                <a:cs typeface="Calibri" panose="020F0502020204030204" pitchFamily="34" charset="0"/>
              </a:rPr>
              <a:t>Database forensic specialists investigate any access to a database and report any changes made in the data.</a:t>
            </a:r>
          </a:p>
          <a:p>
            <a:pPr marL="285750" indent="-285750" algn="l">
              <a:buFont typeface="Wingdings" panose="05000000000000000000" pitchFamily="2" charset="2"/>
              <a:buChar char="§"/>
            </a:pPr>
            <a:r>
              <a:rPr lang="en-US" sz="1400" b="0" i="0" dirty="0">
                <a:solidFill>
                  <a:srgbClr val="2B2F3C"/>
                </a:solidFill>
                <a:effectLst/>
                <a:latin typeface="Calibri" panose="020F0502020204030204" pitchFamily="34" charset="0"/>
                <a:cs typeface="Calibri" panose="020F0502020204030204" pitchFamily="34" charset="0"/>
              </a:rPr>
              <a:t>Database forensics can be used to verify commercial contracts and to investigate large-scale financial crimes.</a:t>
            </a:r>
          </a:p>
        </p:txBody>
      </p:sp>
      <p:sp>
        <p:nvSpPr>
          <p:cNvPr id="7" name="Oval 6">
            <a:extLst>
              <a:ext uri="{FF2B5EF4-FFF2-40B4-BE49-F238E27FC236}">
                <a16:creationId xmlns:a16="http://schemas.microsoft.com/office/drawing/2014/main" id="{59998204-374A-43EE-9E06-A65DDEF89AC2}"/>
              </a:ext>
            </a:extLst>
          </p:cNvPr>
          <p:cNvSpPr/>
          <p:nvPr/>
        </p:nvSpPr>
        <p:spPr bwMode="auto">
          <a:xfrm>
            <a:off x="106870" y="1427645"/>
            <a:ext cx="557573" cy="589201"/>
          </a:xfrm>
          <a:prstGeom prst="ellipse">
            <a:avLst/>
          </a:prstGeom>
          <a:solidFill>
            <a:schemeClr val="accent6">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1</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5" name="Oval 24">
            <a:extLst>
              <a:ext uri="{FF2B5EF4-FFF2-40B4-BE49-F238E27FC236}">
                <a16:creationId xmlns:a16="http://schemas.microsoft.com/office/drawing/2014/main" id="{FFEDD2DF-1773-4189-903D-1B5E26187DC6}"/>
              </a:ext>
            </a:extLst>
          </p:cNvPr>
          <p:cNvSpPr/>
          <p:nvPr/>
        </p:nvSpPr>
        <p:spPr bwMode="auto">
          <a:xfrm>
            <a:off x="106869" y="2671880"/>
            <a:ext cx="557573" cy="589201"/>
          </a:xfrm>
          <a:prstGeom prst="ellipse">
            <a:avLst/>
          </a:prstGeom>
          <a:solidFill>
            <a:schemeClr val="accent5">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2</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7" name="Oval 26">
            <a:extLst>
              <a:ext uri="{FF2B5EF4-FFF2-40B4-BE49-F238E27FC236}">
                <a16:creationId xmlns:a16="http://schemas.microsoft.com/office/drawing/2014/main" id="{9EBE0788-C75D-46DE-8C71-30EDF04FCFD1}"/>
              </a:ext>
            </a:extLst>
          </p:cNvPr>
          <p:cNvSpPr/>
          <p:nvPr/>
        </p:nvSpPr>
        <p:spPr bwMode="auto">
          <a:xfrm>
            <a:off x="106868" y="3624485"/>
            <a:ext cx="557573" cy="589201"/>
          </a:xfrm>
          <a:prstGeom prst="ellipse">
            <a:avLst/>
          </a:prstGeom>
          <a:solidFill>
            <a:schemeClr val="accent3">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3</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8" name="Oval 27">
            <a:extLst>
              <a:ext uri="{FF2B5EF4-FFF2-40B4-BE49-F238E27FC236}">
                <a16:creationId xmlns:a16="http://schemas.microsoft.com/office/drawing/2014/main" id="{2F6727D1-2762-4F4B-AC87-79C7037F59FB}"/>
              </a:ext>
            </a:extLst>
          </p:cNvPr>
          <p:cNvSpPr/>
          <p:nvPr/>
        </p:nvSpPr>
        <p:spPr bwMode="auto">
          <a:xfrm>
            <a:off x="106868" y="4498746"/>
            <a:ext cx="557573" cy="589201"/>
          </a:xfrm>
          <a:prstGeom prst="ellipse">
            <a:avLst/>
          </a:prstGeom>
          <a:solidFill>
            <a:schemeClr val="accent2">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4</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9" name="Oval 28">
            <a:extLst>
              <a:ext uri="{FF2B5EF4-FFF2-40B4-BE49-F238E27FC236}">
                <a16:creationId xmlns:a16="http://schemas.microsoft.com/office/drawing/2014/main" id="{C2D2B47E-3AB4-4602-8687-B852AECC634F}"/>
              </a:ext>
            </a:extLst>
          </p:cNvPr>
          <p:cNvSpPr/>
          <p:nvPr/>
        </p:nvSpPr>
        <p:spPr bwMode="auto">
          <a:xfrm>
            <a:off x="111323" y="5481869"/>
            <a:ext cx="557573" cy="589201"/>
          </a:xfrm>
          <a:prstGeom prst="ellipse">
            <a:avLst/>
          </a:prstGeom>
          <a:solidFill>
            <a:schemeClr val="accent1">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5</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9657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7582"/>
            <a:ext cx="7042150" cy="778098"/>
          </a:xfrm>
        </p:spPr>
        <p:txBody>
          <a:bodyPr/>
          <a:lstStyle/>
          <a:p>
            <a:r>
              <a:rPr lang="en-US" sz="2400" b="1" u="sng" dirty="0">
                <a:solidFill>
                  <a:schemeClr val="tx1"/>
                </a:solidFill>
                <a:latin typeface="Century Gothic" panose="020B0502020202020204" pitchFamily="34" charset="0"/>
                <a:ea typeface="新細明體" pitchFamily="18" charset="-120"/>
              </a:rPr>
              <a:t>Branches Of Digital Forensics</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6 of 19</a:t>
            </a:r>
          </a:p>
        </p:txBody>
      </p:sp>
      <p:sp>
        <p:nvSpPr>
          <p:cNvPr id="6" name="Rectangle: Rounded Corners 5">
            <a:extLst>
              <a:ext uri="{FF2B5EF4-FFF2-40B4-BE49-F238E27FC236}">
                <a16:creationId xmlns:a16="http://schemas.microsoft.com/office/drawing/2014/main" id="{824148E8-19DF-4DED-AEB9-4C55D93DD684}"/>
              </a:ext>
            </a:extLst>
          </p:cNvPr>
          <p:cNvSpPr/>
          <p:nvPr/>
        </p:nvSpPr>
        <p:spPr bwMode="auto">
          <a:xfrm>
            <a:off x="520428" y="1177900"/>
            <a:ext cx="1387276" cy="1129914"/>
          </a:xfrm>
          <a:prstGeom prst="roundRect">
            <a:avLst/>
          </a:prstGeom>
          <a:solidFill>
            <a:schemeClr val="tx2">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Email Forensics</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B8EDAE21-2F21-4E97-B79B-217392AFB638}"/>
              </a:ext>
            </a:extLst>
          </p:cNvPr>
          <p:cNvSpPr/>
          <p:nvPr/>
        </p:nvSpPr>
        <p:spPr bwMode="auto">
          <a:xfrm>
            <a:off x="520426" y="2404954"/>
            <a:ext cx="1387276" cy="1011679"/>
          </a:xfrm>
          <a:prstGeom prst="roundRect">
            <a:avLst/>
          </a:prstGeom>
          <a:solidFill>
            <a:srgbClr val="FF0000"/>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Malware Forensics</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DB51587E-B899-4703-A7E4-20B9C2F19929}"/>
              </a:ext>
            </a:extLst>
          </p:cNvPr>
          <p:cNvSpPr/>
          <p:nvPr/>
        </p:nvSpPr>
        <p:spPr bwMode="auto">
          <a:xfrm>
            <a:off x="539553" y="3479809"/>
            <a:ext cx="1387276" cy="778098"/>
          </a:xfrm>
          <a:prstGeom prst="roundRect">
            <a:avLst/>
          </a:prstGeom>
          <a:solidFill>
            <a:srgbClr val="002060"/>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Memory Forensics</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1563EE93-F112-450F-B912-729BB8CD661C}"/>
              </a:ext>
            </a:extLst>
          </p:cNvPr>
          <p:cNvSpPr/>
          <p:nvPr/>
        </p:nvSpPr>
        <p:spPr bwMode="auto">
          <a:xfrm>
            <a:off x="1979714" y="1167082"/>
            <a:ext cx="7037659" cy="1137342"/>
          </a:xfrm>
          <a:prstGeom prst="roundRect">
            <a:avLst/>
          </a:prstGeom>
          <a:solidFill>
            <a:schemeClr val="bg2">
              <a:lumMod val="9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285750" indent="-285750" algn="just">
              <a:buFont typeface="Wingdings" panose="05000000000000000000" pitchFamily="2" charset="2"/>
              <a:buChar char="§"/>
            </a:pPr>
            <a:r>
              <a:rPr lang="en-US" sz="1400" b="0" i="0" dirty="0">
                <a:effectLst/>
                <a:latin typeface="Calibri" panose="020F0502020204030204" pitchFamily="34" charset="0"/>
                <a:cs typeface="Calibri" panose="020F0502020204030204" pitchFamily="34" charset="0"/>
              </a:rPr>
              <a:t>Email forensics analysts retrieve relevant data from email. This information can be the senders’ and receivers’ identities, the content of the messages, time stamps, sources, and metadata.</a:t>
            </a:r>
          </a:p>
          <a:p>
            <a:pPr marL="285750" indent="-285750" algn="just">
              <a:buFont typeface="Wingdings" panose="05000000000000000000" pitchFamily="2" charset="2"/>
              <a:buChar char="§"/>
            </a:pPr>
            <a:r>
              <a:rPr lang="en-US" sz="1400" b="0" i="0" dirty="0">
                <a:effectLst/>
                <a:latin typeface="Calibri" panose="020F0502020204030204" pitchFamily="34" charset="0"/>
                <a:cs typeface="Calibri" panose="020F0502020204030204" pitchFamily="34" charset="0"/>
              </a:rPr>
              <a:t>Email forensics tools are widely used when a company is suspected of email forgery.</a:t>
            </a:r>
          </a:p>
        </p:txBody>
      </p:sp>
      <p:sp>
        <p:nvSpPr>
          <p:cNvPr id="15" name="Rectangle: Rounded Corners 14">
            <a:extLst>
              <a:ext uri="{FF2B5EF4-FFF2-40B4-BE49-F238E27FC236}">
                <a16:creationId xmlns:a16="http://schemas.microsoft.com/office/drawing/2014/main" id="{2DE58749-E3A4-4C1B-9F0D-9F61C53E6F7A}"/>
              </a:ext>
            </a:extLst>
          </p:cNvPr>
          <p:cNvSpPr/>
          <p:nvPr/>
        </p:nvSpPr>
        <p:spPr bwMode="auto">
          <a:xfrm>
            <a:off x="1979712" y="2387399"/>
            <a:ext cx="7037659" cy="1025708"/>
          </a:xfrm>
          <a:prstGeom prst="roundRect">
            <a:avLst/>
          </a:prstGeom>
          <a:solidFill>
            <a:srgbClr val="FFB7B7"/>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285750" indent="-285750" algn="l">
              <a:buFont typeface="Wingdings" panose="05000000000000000000" pitchFamily="2" charset="2"/>
              <a:buChar char="§"/>
            </a:pPr>
            <a:r>
              <a:rPr lang="en-US" sz="1400" b="0" i="0" dirty="0">
                <a:solidFill>
                  <a:srgbClr val="2B2F3C"/>
                </a:solidFill>
                <a:effectLst/>
                <a:latin typeface="Calibri" panose="020F0502020204030204" pitchFamily="34" charset="0"/>
                <a:cs typeface="Calibri" panose="020F0502020204030204" pitchFamily="34" charset="0"/>
              </a:rPr>
              <a:t>The specialists in this branch detect, analyze, and investigate different malware types to trace suspects and reasons for the attack. They also evaluate the damage caused by the attack and determine the code of the malware.</a:t>
            </a:r>
          </a:p>
        </p:txBody>
      </p:sp>
      <p:sp>
        <p:nvSpPr>
          <p:cNvPr id="17" name="Rectangle: Rounded Corners 16">
            <a:extLst>
              <a:ext uri="{FF2B5EF4-FFF2-40B4-BE49-F238E27FC236}">
                <a16:creationId xmlns:a16="http://schemas.microsoft.com/office/drawing/2014/main" id="{E5DB5C8D-C18F-493B-98D5-E8EEE1282AD7}"/>
              </a:ext>
            </a:extLst>
          </p:cNvPr>
          <p:cNvSpPr/>
          <p:nvPr/>
        </p:nvSpPr>
        <p:spPr bwMode="auto">
          <a:xfrm>
            <a:off x="1998838" y="3496452"/>
            <a:ext cx="7037659" cy="778098"/>
          </a:xfrm>
          <a:prstGeom prst="roundRect">
            <a:avLst/>
          </a:prstGeom>
          <a:solidFill>
            <a:srgbClr val="B7CFFF"/>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285750" indent="-285750" algn="l">
              <a:buFont typeface="Wingdings" panose="05000000000000000000" pitchFamily="2" charset="2"/>
              <a:buChar char="§"/>
            </a:pPr>
            <a:r>
              <a:rPr lang="en-US" sz="1400" b="0" i="0" dirty="0">
                <a:solidFill>
                  <a:srgbClr val="2B2F3C"/>
                </a:solidFill>
                <a:effectLst/>
                <a:latin typeface="Calibri" panose="020F0502020204030204" pitchFamily="34" charset="0"/>
                <a:cs typeface="Calibri" panose="020F0502020204030204" pitchFamily="34" charset="0"/>
              </a:rPr>
              <a:t>This type of digital forensics is also called live acquisition. It retrieves the data from RAM. The recent development in cybercrime technology enables hackers to leave no traces on hard drives. In such cases, memory forensics helps to track down the attack.</a:t>
            </a:r>
          </a:p>
        </p:txBody>
      </p:sp>
      <p:sp>
        <p:nvSpPr>
          <p:cNvPr id="19" name="Rectangle: Rounded Corners 18">
            <a:extLst>
              <a:ext uri="{FF2B5EF4-FFF2-40B4-BE49-F238E27FC236}">
                <a16:creationId xmlns:a16="http://schemas.microsoft.com/office/drawing/2014/main" id="{B3098178-FD66-4511-918D-9BF50479FA71}"/>
              </a:ext>
            </a:extLst>
          </p:cNvPr>
          <p:cNvSpPr/>
          <p:nvPr/>
        </p:nvSpPr>
        <p:spPr bwMode="auto">
          <a:xfrm>
            <a:off x="539553" y="4341252"/>
            <a:ext cx="1387276" cy="976380"/>
          </a:xfrm>
          <a:prstGeom prst="roundRect">
            <a:avLst/>
          </a:prstGeom>
          <a:solidFill>
            <a:srgbClr val="5E3C6A"/>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Wireless Forensics </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0" name="Rectangle: Rounded Corners 19">
            <a:extLst>
              <a:ext uri="{FF2B5EF4-FFF2-40B4-BE49-F238E27FC236}">
                <a16:creationId xmlns:a16="http://schemas.microsoft.com/office/drawing/2014/main" id="{5799FD69-F6C7-416D-89F0-DFB11E2CADD8}"/>
              </a:ext>
            </a:extLst>
          </p:cNvPr>
          <p:cNvSpPr/>
          <p:nvPr/>
        </p:nvSpPr>
        <p:spPr bwMode="auto">
          <a:xfrm>
            <a:off x="1998838" y="4357895"/>
            <a:ext cx="7037659" cy="976380"/>
          </a:xfrm>
          <a:prstGeom prst="roundRect">
            <a:avLst/>
          </a:prstGeom>
          <a:solidFill>
            <a:srgbClr val="D9C7DF"/>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285750" indent="-285750" algn="l">
              <a:buFont typeface="Wingdings" panose="05000000000000000000" pitchFamily="2" charset="2"/>
              <a:buChar char="§"/>
            </a:pPr>
            <a:r>
              <a:rPr lang="en-US" sz="1400" b="0" i="0" dirty="0">
                <a:solidFill>
                  <a:srgbClr val="2B2F3C"/>
                </a:solidFill>
                <a:effectLst/>
                <a:latin typeface="Calibri" panose="020F0502020204030204" pitchFamily="34" charset="0"/>
                <a:cs typeface="Calibri" panose="020F0502020204030204" pitchFamily="34" charset="0"/>
              </a:rPr>
              <a:t>Wireless forensics uses specific tools and methodologies to analyze and investigate traffic in a wireless environment.</a:t>
            </a:r>
          </a:p>
          <a:p>
            <a:pPr marL="285750" indent="-285750" algn="l">
              <a:buFont typeface="Wingdings" panose="05000000000000000000" pitchFamily="2" charset="2"/>
              <a:buChar char="§"/>
            </a:pPr>
            <a:r>
              <a:rPr lang="en-US" sz="1400" b="0" i="0" dirty="0">
                <a:solidFill>
                  <a:srgbClr val="2B2F3C"/>
                </a:solidFill>
                <a:effectLst/>
                <a:latin typeface="Calibri" panose="020F0502020204030204" pitchFamily="34" charset="0"/>
                <a:cs typeface="Calibri" panose="020F0502020204030204" pitchFamily="34" charset="0"/>
              </a:rPr>
              <a:t>This type of analysis is crucial when computer crimes or cyberattacks are committed through the breach of security protocols in wireless networks.</a:t>
            </a:r>
          </a:p>
        </p:txBody>
      </p:sp>
      <p:sp>
        <p:nvSpPr>
          <p:cNvPr id="21" name="Rectangle: Rounded Corners 20">
            <a:extLst>
              <a:ext uri="{FF2B5EF4-FFF2-40B4-BE49-F238E27FC236}">
                <a16:creationId xmlns:a16="http://schemas.microsoft.com/office/drawing/2014/main" id="{65FAAA1B-A825-4D30-8C50-FED194774811}"/>
              </a:ext>
            </a:extLst>
          </p:cNvPr>
          <p:cNvSpPr/>
          <p:nvPr/>
        </p:nvSpPr>
        <p:spPr bwMode="auto">
          <a:xfrm>
            <a:off x="545154" y="5433292"/>
            <a:ext cx="1387276" cy="1025708"/>
          </a:xfrm>
          <a:prstGeom prst="roundRect">
            <a:avLst/>
          </a:prstGeom>
          <a:solidFill>
            <a:srgbClr val="940657"/>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Disk</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Forensics</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3" name="Rectangle: Rounded Corners 22">
            <a:extLst>
              <a:ext uri="{FF2B5EF4-FFF2-40B4-BE49-F238E27FC236}">
                <a16:creationId xmlns:a16="http://schemas.microsoft.com/office/drawing/2014/main" id="{F6CCF671-91CA-4CB0-8B48-FBD5FB5C3112}"/>
              </a:ext>
            </a:extLst>
          </p:cNvPr>
          <p:cNvSpPr/>
          <p:nvPr/>
        </p:nvSpPr>
        <p:spPr bwMode="auto">
          <a:xfrm>
            <a:off x="2004439" y="5449935"/>
            <a:ext cx="7037659" cy="1025708"/>
          </a:xfrm>
          <a:prstGeom prst="roundRect">
            <a:avLst/>
          </a:prstGeom>
          <a:solidFill>
            <a:srgbClr val="FCAEDB"/>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285750" indent="-285750" algn="l">
              <a:buFont typeface="Wingdings" panose="05000000000000000000" pitchFamily="2" charset="2"/>
              <a:buChar char="§"/>
            </a:pPr>
            <a:r>
              <a:rPr lang="en-US" sz="1400" b="0" i="0" dirty="0">
                <a:solidFill>
                  <a:srgbClr val="2B2F3C"/>
                </a:solidFill>
                <a:effectLst/>
                <a:latin typeface="Calibri" panose="020F0502020204030204" pitchFamily="34" charset="0"/>
                <a:cs typeface="Calibri" panose="020F0502020204030204" pitchFamily="34" charset="0"/>
              </a:rPr>
              <a:t>Specialists in disk forensics retrieve and recover data from hard drives and other physical storage devices, such as memory cards, servers, flash drives, and external USB sticks.</a:t>
            </a:r>
          </a:p>
          <a:p>
            <a:pPr marL="285750" indent="-285750" algn="l">
              <a:buFont typeface="Wingdings" panose="05000000000000000000" pitchFamily="2" charset="2"/>
              <a:buChar char="§"/>
            </a:pPr>
            <a:r>
              <a:rPr lang="en-US" sz="1400" b="0" i="0" dirty="0">
                <a:solidFill>
                  <a:srgbClr val="2B2F3C"/>
                </a:solidFill>
                <a:effectLst/>
                <a:latin typeface="Calibri" panose="020F0502020204030204" pitchFamily="34" charset="0"/>
                <a:cs typeface="Calibri" panose="020F0502020204030204" pitchFamily="34" charset="0"/>
              </a:rPr>
              <a:t>Disk forensics analysts make sure any data relevant to the case is recovered, analyzed, and presented as evidence.</a:t>
            </a:r>
          </a:p>
        </p:txBody>
      </p:sp>
      <p:sp>
        <p:nvSpPr>
          <p:cNvPr id="7" name="Oval 6">
            <a:extLst>
              <a:ext uri="{FF2B5EF4-FFF2-40B4-BE49-F238E27FC236}">
                <a16:creationId xmlns:a16="http://schemas.microsoft.com/office/drawing/2014/main" id="{59998204-374A-43EE-9E06-A65DDEF89AC2}"/>
              </a:ext>
            </a:extLst>
          </p:cNvPr>
          <p:cNvSpPr/>
          <p:nvPr/>
        </p:nvSpPr>
        <p:spPr bwMode="auto">
          <a:xfrm>
            <a:off x="106870" y="1427645"/>
            <a:ext cx="557573" cy="589201"/>
          </a:xfrm>
          <a:prstGeom prst="ellipse">
            <a:avLst/>
          </a:prstGeom>
          <a:solidFill>
            <a:schemeClr val="tx2">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6</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5" name="Oval 24">
            <a:extLst>
              <a:ext uri="{FF2B5EF4-FFF2-40B4-BE49-F238E27FC236}">
                <a16:creationId xmlns:a16="http://schemas.microsoft.com/office/drawing/2014/main" id="{FFEDD2DF-1773-4189-903D-1B5E26187DC6}"/>
              </a:ext>
            </a:extLst>
          </p:cNvPr>
          <p:cNvSpPr/>
          <p:nvPr/>
        </p:nvSpPr>
        <p:spPr bwMode="auto">
          <a:xfrm>
            <a:off x="106869" y="2671880"/>
            <a:ext cx="557573" cy="589201"/>
          </a:xfrm>
          <a:prstGeom prst="ellipse">
            <a:avLst/>
          </a:prstGeom>
          <a:solidFill>
            <a:srgbClr val="FF0000"/>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7</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7" name="Oval 26">
            <a:extLst>
              <a:ext uri="{FF2B5EF4-FFF2-40B4-BE49-F238E27FC236}">
                <a16:creationId xmlns:a16="http://schemas.microsoft.com/office/drawing/2014/main" id="{9EBE0788-C75D-46DE-8C71-30EDF04FCFD1}"/>
              </a:ext>
            </a:extLst>
          </p:cNvPr>
          <p:cNvSpPr/>
          <p:nvPr/>
        </p:nvSpPr>
        <p:spPr bwMode="auto">
          <a:xfrm>
            <a:off x="106868" y="3624485"/>
            <a:ext cx="557573" cy="589201"/>
          </a:xfrm>
          <a:prstGeom prst="ellipse">
            <a:avLst/>
          </a:prstGeom>
          <a:solidFill>
            <a:srgbClr val="002060"/>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8</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8" name="Oval 27">
            <a:extLst>
              <a:ext uri="{FF2B5EF4-FFF2-40B4-BE49-F238E27FC236}">
                <a16:creationId xmlns:a16="http://schemas.microsoft.com/office/drawing/2014/main" id="{2F6727D1-2762-4F4B-AC87-79C7037F59FB}"/>
              </a:ext>
            </a:extLst>
          </p:cNvPr>
          <p:cNvSpPr/>
          <p:nvPr/>
        </p:nvSpPr>
        <p:spPr bwMode="auto">
          <a:xfrm>
            <a:off x="106868" y="4647473"/>
            <a:ext cx="557573" cy="589201"/>
          </a:xfrm>
          <a:prstGeom prst="ellipse">
            <a:avLst/>
          </a:prstGeom>
          <a:solidFill>
            <a:srgbClr val="5E3C6A"/>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9</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9" name="Oval 28">
            <a:extLst>
              <a:ext uri="{FF2B5EF4-FFF2-40B4-BE49-F238E27FC236}">
                <a16:creationId xmlns:a16="http://schemas.microsoft.com/office/drawing/2014/main" id="{C2D2B47E-3AB4-4602-8687-B852AECC634F}"/>
              </a:ext>
            </a:extLst>
          </p:cNvPr>
          <p:cNvSpPr/>
          <p:nvPr/>
        </p:nvSpPr>
        <p:spPr bwMode="auto">
          <a:xfrm>
            <a:off x="136050" y="5630596"/>
            <a:ext cx="557573" cy="589201"/>
          </a:xfrm>
          <a:prstGeom prst="ellipse">
            <a:avLst/>
          </a:prstGeom>
          <a:solidFill>
            <a:srgbClr val="940657"/>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10</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06898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7582"/>
            <a:ext cx="7042150" cy="778098"/>
          </a:xfrm>
        </p:spPr>
        <p:txBody>
          <a:bodyPr/>
          <a:lstStyle/>
          <a:p>
            <a:r>
              <a:rPr lang="en-US" sz="2400" b="1" u="sng" dirty="0">
                <a:solidFill>
                  <a:schemeClr val="tx1"/>
                </a:solidFill>
                <a:latin typeface="Century Gothic" panose="020B0502020202020204" pitchFamily="34" charset="0"/>
                <a:ea typeface="新細明體" pitchFamily="18" charset="-120"/>
              </a:rPr>
              <a:t>The Benefits of Digital Forensics</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6 of 19</a:t>
            </a:r>
          </a:p>
        </p:txBody>
      </p:sp>
      <p:sp>
        <p:nvSpPr>
          <p:cNvPr id="6" name="Rectangle: Rounded Corners 5">
            <a:extLst>
              <a:ext uri="{FF2B5EF4-FFF2-40B4-BE49-F238E27FC236}">
                <a16:creationId xmlns:a16="http://schemas.microsoft.com/office/drawing/2014/main" id="{824148E8-19DF-4DED-AEB9-4C55D93DD684}"/>
              </a:ext>
            </a:extLst>
          </p:cNvPr>
          <p:cNvSpPr/>
          <p:nvPr/>
        </p:nvSpPr>
        <p:spPr bwMode="auto">
          <a:xfrm>
            <a:off x="576646" y="1977197"/>
            <a:ext cx="2501155" cy="1129914"/>
          </a:xfrm>
          <a:prstGeom prst="roundRect">
            <a:avLst/>
          </a:prstGeom>
          <a:solidFill>
            <a:schemeClr val="accent6">
              <a:lumMod val="5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Theft of Intellectual Property</a:t>
            </a:r>
            <a:endParaRPr kumimoji="0" lang="en-MY"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B8EDAE21-2F21-4E97-B79B-217392AFB638}"/>
              </a:ext>
            </a:extLst>
          </p:cNvPr>
          <p:cNvSpPr/>
          <p:nvPr/>
        </p:nvSpPr>
        <p:spPr bwMode="auto">
          <a:xfrm>
            <a:off x="576644" y="3204251"/>
            <a:ext cx="2501155" cy="1011679"/>
          </a:xfrm>
          <a:prstGeom prst="roundRect">
            <a:avLst/>
          </a:prstGeom>
          <a:solidFill>
            <a:schemeClr val="accent6">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Financial Fraud</a:t>
            </a:r>
            <a:endParaRPr kumimoji="0" lang="en-MY"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DB51587E-B899-4703-A7E4-20B9C2F19929}"/>
              </a:ext>
            </a:extLst>
          </p:cNvPr>
          <p:cNvSpPr/>
          <p:nvPr/>
        </p:nvSpPr>
        <p:spPr bwMode="auto">
          <a:xfrm>
            <a:off x="564282" y="4326362"/>
            <a:ext cx="2501155" cy="976379"/>
          </a:xfrm>
          <a:prstGeom prst="roundRect">
            <a:avLst/>
          </a:prstGeom>
          <a:solidFill>
            <a:schemeClr val="accent6">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effectLst/>
                <a:latin typeface="Calibri" panose="020F0502020204030204" pitchFamily="34" charset="0"/>
                <a:cs typeface="Calibri" panose="020F0502020204030204" pitchFamily="34" charset="0"/>
              </a:rPr>
              <a:t>Hacker System Penetration</a:t>
            </a:r>
            <a:endParaRPr kumimoji="0" lang="en-MY"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1563EE93-F112-450F-B912-729BB8CD661C}"/>
              </a:ext>
            </a:extLst>
          </p:cNvPr>
          <p:cNvSpPr/>
          <p:nvPr/>
        </p:nvSpPr>
        <p:spPr bwMode="auto">
          <a:xfrm>
            <a:off x="3384959" y="1966379"/>
            <a:ext cx="5688633" cy="1129246"/>
          </a:xfrm>
          <a:prstGeom prst="roundRect">
            <a:avLst/>
          </a:prstGeom>
          <a:solidFill>
            <a:schemeClr val="accent6">
              <a:lumMod val="5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285750" indent="-285750" algn="just">
              <a:buFont typeface="Wingdings" panose="05000000000000000000" pitchFamily="2" charset="2"/>
              <a:buChar char="§"/>
            </a:pPr>
            <a:r>
              <a:rPr lang="en-US" b="0" i="0" dirty="0">
                <a:solidFill>
                  <a:schemeClr val="bg1"/>
                </a:solidFill>
                <a:effectLst/>
                <a:latin typeface="Calibri" panose="020F0502020204030204" pitchFamily="34" charset="0"/>
                <a:cs typeface="Calibri" panose="020F0502020204030204" pitchFamily="34" charset="0"/>
              </a:rPr>
              <a:t>This pertains to any act that allows access to patient trade secrets, customer data, and any confidential information.</a:t>
            </a:r>
          </a:p>
        </p:txBody>
      </p:sp>
      <p:sp>
        <p:nvSpPr>
          <p:cNvPr id="15" name="Rectangle: Rounded Corners 14">
            <a:extLst>
              <a:ext uri="{FF2B5EF4-FFF2-40B4-BE49-F238E27FC236}">
                <a16:creationId xmlns:a16="http://schemas.microsoft.com/office/drawing/2014/main" id="{2DE58749-E3A4-4C1B-9F0D-9F61C53E6F7A}"/>
              </a:ext>
            </a:extLst>
          </p:cNvPr>
          <p:cNvSpPr/>
          <p:nvPr/>
        </p:nvSpPr>
        <p:spPr bwMode="auto">
          <a:xfrm>
            <a:off x="3384957" y="3186696"/>
            <a:ext cx="5688633" cy="1011678"/>
          </a:xfrm>
          <a:prstGeom prst="roundRect">
            <a:avLst/>
          </a:prstGeom>
          <a:solidFill>
            <a:schemeClr val="accent6">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285750" indent="-285750" algn="l">
              <a:buFont typeface="Wingdings" panose="05000000000000000000" pitchFamily="2" charset="2"/>
              <a:buChar char="§"/>
            </a:pPr>
            <a:r>
              <a:rPr lang="en-US" b="0" i="0" dirty="0">
                <a:solidFill>
                  <a:schemeClr val="bg1"/>
                </a:solidFill>
                <a:effectLst/>
                <a:latin typeface="Calibri" panose="020F0502020204030204" pitchFamily="34" charset="0"/>
                <a:cs typeface="Calibri" panose="020F0502020204030204" pitchFamily="34" charset="0"/>
              </a:rPr>
              <a:t>This pertains to anything that uses fraudulent solicitation of victims’ information to conduct fraudulent transactions.</a:t>
            </a:r>
          </a:p>
        </p:txBody>
      </p:sp>
      <p:sp>
        <p:nvSpPr>
          <p:cNvPr id="17" name="Rectangle: Rounded Corners 16">
            <a:extLst>
              <a:ext uri="{FF2B5EF4-FFF2-40B4-BE49-F238E27FC236}">
                <a16:creationId xmlns:a16="http://schemas.microsoft.com/office/drawing/2014/main" id="{E5DB5C8D-C18F-493B-98D5-E8EEE1282AD7}"/>
              </a:ext>
            </a:extLst>
          </p:cNvPr>
          <p:cNvSpPr/>
          <p:nvPr/>
        </p:nvSpPr>
        <p:spPr bwMode="auto">
          <a:xfrm>
            <a:off x="3379355" y="4282142"/>
            <a:ext cx="5688633" cy="976378"/>
          </a:xfrm>
          <a:prstGeom prst="roundRect">
            <a:avLst/>
          </a:prstGeom>
          <a:solidFill>
            <a:schemeClr val="accent6">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285750" indent="-285750" algn="l">
              <a:buFont typeface="Wingdings" panose="05000000000000000000" pitchFamily="2" charset="2"/>
              <a:buChar char="§"/>
            </a:pPr>
            <a:r>
              <a:rPr lang="en-US" b="0" i="0" dirty="0">
                <a:solidFill>
                  <a:srgbClr val="2B2F3C"/>
                </a:solidFill>
                <a:effectLst/>
                <a:latin typeface="Calibri" panose="020F0502020204030204" pitchFamily="34" charset="0"/>
                <a:cs typeface="Calibri" panose="020F0502020204030204" pitchFamily="34" charset="0"/>
              </a:rPr>
              <a:t>Taking advantage of vulnerabilities of systems or software using tools such as rootkits and sniffers. </a:t>
            </a:r>
          </a:p>
        </p:txBody>
      </p:sp>
      <p:sp>
        <p:nvSpPr>
          <p:cNvPr id="19" name="Rectangle: Rounded Corners 18">
            <a:extLst>
              <a:ext uri="{FF2B5EF4-FFF2-40B4-BE49-F238E27FC236}">
                <a16:creationId xmlns:a16="http://schemas.microsoft.com/office/drawing/2014/main" id="{B3098178-FD66-4511-918D-9BF50479FA71}"/>
              </a:ext>
            </a:extLst>
          </p:cNvPr>
          <p:cNvSpPr/>
          <p:nvPr/>
        </p:nvSpPr>
        <p:spPr bwMode="auto">
          <a:xfrm>
            <a:off x="576645" y="5408284"/>
            <a:ext cx="2501155" cy="976380"/>
          </a:xfrm>
          <a:prstGeom prst="roundRect">
            <a:avLst/>
          </a:prstGeom>
          <a:solidFill>
            <a:schemeClr val="accent6">
              <a:lumMod val="20000"/>
              <a:lumOff val="8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effectLst/>
                <a:latin typeface="Calibri" panose="020F0502020204030204" pitchFamily="34" charset="0"/>
                <a:cs typeface="Calibri" panose="020F0502020204030204" pitchFamily="34" charset="0"/>
              </a:rPr>
              <a:t>Distribution and execution of viruses and worms</a:t>
            </a:r>
            <a:endParaRPr kumimoji="0" lang="en-MY"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20" name="Rectangle: Rounded Corners 19">
            <a:extLst>
              <a:ext uri="{FF2B5EF4-FFF2-40B4-BE49-F238E27FC236}">
                <a16:creationId xmlns:a16="http://schemas.microsoft.com/office/drawing/2014/main" id="{5799FD69-F6C7-416D-89F0-DFB11E2CADD8}"/>
              </a:ext>
            </a:extLst>
          </p:cNvPr>
          <p:cNvSpPr/>
          <p:nvPr/>
        </p:nvSpPr>
        <p:spPr bwMode="auto">
          <a:xfrm>
            <a:off x="3384957" y="5424926"/>
            <a:ext cx="5688633" cy="976377"/>
          </a:xfrm>
          <a:prstGeom prst="roundRect">
            <a:avLst/>
          </a:prstGeom>
          <a:solidFill>
            <a:schemeClr val="accent6">
              <a:lumMod val="20000"/>
              <a:lumOff val="8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285750" indent="-285750" algn="l">
              <a:buFont typeface="Wingdings" panose="05000000000000000000" pitchFamily="2" charset="2"/>
              <a:buChar char="§"/>
            </a:pPr>
            <a:r>
              <a:rPr lang="en-US" b="0" i="0" dirty="0">
                <a:effectLst/>
                <a:latin typeface="Calibri" panose="020F0502020204030204" pitchFamily="34" charset="0"/>
                <a:cs typeface="Calibri" panose="020F0502020204030204" pitchFamily="34" charset="0"/>
              </a:rPr>
              <a:t>These are the most common forms of cybercrime and often cost the most damage.</a:t>
            </a:r>
          </a:p>
        </p:txBody>
      </p:sp>
      <p:sp>
        <p:nvSpPr>
          <p:cNvPr id="7" name="Oval 6">
            <a:extLst>
              <a:ext uri="{FF2B5EF4-FFF2-40B4-BE49-F238E27FC236}">
                <a16:creationId xmlns:a16="http://schemas.microsoft.com/office/drawing/2014/main" id="{59998204-374A-43EE-9E06-A65DDEF89AC2}"/>
              </a:ext>
            </a:extLst>
          </p:cNvPr>
          <p:cNvSpPr/>
          <p:nvPr/>
        </p:nvSpPr>
        <p:spPr bwMode="auto">
          <a:xfrm>
            <a:off x="163089" y="2226942"/>
            <a:ext cx="557573" cy="589201"/>
          </a:xfrm>
          <a:prstGeom prst="ellipse">
            <a:avLst/>
          </a:prstGeom>
          <a:solidFill>
            <a:schemeClr val="accent6">
              <a:lumMod val="5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chemeClr val="bg1"/>
                </a:solidFill>
                <a:latin typeface="Calibri" panose="020F0502020204030204" pitchFamily="34" charset="0"/>
                <a:cs typeface="Calibri" panose="020F0502020204030204" pitchFamily="34" charset="0"/>
              </a:rPr>
              <a:t>1</a:t>
            </a:r>
            <a:endParaRPr kumimoji="0" lang="en-MY"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5" name="Oval 24">
            <a:extLst>
              <a:ext uri="{FF2B5EF4-FFF2-40B4-BE49-F238E27FC236}">
                <a16:creationId xmlns:a16="http://schemas.microsoft.com/office/drawing/2014/main" id="{FFEDD2DF-1773-4189-903D-1B5E26187DC6}"/>
              </a:ext>
            </a:extLst>
          </p:cNvPr>
          <p:cNvSpPr/>
          <p:nvPr/>
        </p:nvSpPr>
        <p:spPr bwMode="auto">
          <a:xfrm>
            <a:off x="185602" y="3397934"/>
            <a:ext cx="557573" cy="589201"/>
          </a:xfrm>
          <a:prstGeom prst="ellipse">
            <a:avLst/>
          </a:prstGeom>
          <a:solidFill>
            <a:schemeClr val="accent6">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solidFill>
                  <a:schemeClr val="bg1"/>
                </a:solidFill>
                <a:latin typeface="Calibri" panose="020F0502020204030204" pitchFamily="34" charset="0"/>
                <a:cs typeface="Calibri" panose="020F0502020204030204" pitchFamily="34" charset="0"/>
              </a:rPr>
              <a:t>2</a:t>
            </a:r>
            <a:endParaRPr kumimoji="0" lang="en-MY"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7" name="Oval 26">
            <a:extLst>
              <a:ext uri="{FF2B5EF4-FFF2-40B4-BE49-F238E27FC236}">
                <a16:creationId xmlns:a16="http://schemas.microsoft.com/office/drawing/2014/main" id="{9EBE0788-C75D-46DE-8C71-30EDF04FCFD1}"/>
              </a:ext>
            </a:extLst>
          </p:cNvPr>
          <p:cNvSpPr/>
          <p:nvPr/>
        </p:nvSpPr>
        <p:spPr bwMode="auto">
          <a:xfrm>
            <a:off x="131598" y="4471039"/>
            <a:ext cx="557573" cy="589201"/>
          </a:xfrm>
          <a:prstGeom prst="ellipse">
            <a:avLst/>
          </a:prstGeom>
          <a:solidFill>
            <a:schemeClr val="accent6">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Calibri" panose="020F0502020204030204" pitchFamily="34" charset="0"/>
                <a:cs typeface="Calibri" panose="020F0502020204030204" pitchFamily="34" charset="0"/>
              </a:rPr>
              <a:t>3</a:t>
            </a:r>
            <a:endParaRPr kumimoji="0" lang="en-MY"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28" name="Oval 27">
            <a:extLst>
              <a:ext uri="{FF2B5EF4-FFF2-40B4-BE49-F238E27FC236}">
                <a16:creationId xmlns:a16="http://schemas.microsoft.com/office/drawing/2014/main" id="{2F6727D1-2762-4F4B-AC87-79C7037F59FB}"/>
              </a:ext>
            </a:extLst>
          </p:cNvPr>
          <p:cNvSpPr/>
          <p:nvPr/>
        </p:nvSpPr>
        <p:spPr bwMode="auto">
          <a:xfrm>
            <a:off x="126493" y="5601873"/>
            <a:ext cx="557573" cy="589201"/>
          </a:xfrm>
          <a:prstGeom prst="ellipse">
            <a:avLst/>
          </a:prstGeom>
          <a:solidFill>
            <a:schemeClr val="accent6">
              <a:lumMod val="20000"/>
              <a:lumOff val="8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Calibri" panose="020F0502020204030204" pitchFamily="34" charset="0"/>
                <a:cs typeface="Calibri" panose="020F0502020204030204" pitchFamily="34" charset="0"/>
              </a:rPr>
              <a:t>4</a:t>
            </a:r>
            <a:endParaRPr kumimoji="0" lang="en-MY"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24" name="Rectangle: Rounded Corners 23">
            <a:extLst>
              <a:ext uri="{FF2B5EF4-FFF2-40B4-BE49-F238E27FC236}">
                <a16:creationId xmlns:a16="http://schemas.microsoft.com/office/drawing/2014/main" id="{BE93A775-251B-4D69-9026-D734FF431614}"/>
              </a:ext>
            </a:extLst>
          </p:cNvPr>
          <p:cNvSpPr/>
          <p:nvPr/>
        </p:nvSpPr>
        <p:spPr bwMode="auto">
          <a:xfrm>
            <a:off x="163087" y="854990"/>
            <a:ext cx="8904901" cy="849764"/>
          </a:xfrm>
          <a:prstGeom prst="roundRect">
            <a:avLst/>
          </a:prstGeom>
          <a:solidFill>
            <a:srgbClr val="4D1B0B"/>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algn="ctr"/>
            <a:r>
              <a:rPr lang="en-US" b="0" i="0" dirty="0">
                <a:solidFill>
                  <a:schemeClr val="bg1"/>
                </a:solidFill>
                <a:effectLst/>
                <a:latin typeface="Calibri" panose="020F0502020204030204" pitchFamily="34" charset="0"/>
                <a:cs typeface="Calibri" panose="020F0502020204030204" pitchFamily="34" charset="0"/>
              </a:rPr>
              <a:t>Digital Forensics help to protect from and solve cases involving:</a:t>
            </a:r>
          </a:p>
        </p:txBody>
      </p:sp>
    </p:spTree>
    <p:extLst>
      <p:ext uri="{BB962C8B-B14F-4D97-AF65-F5344CB8AC3E}">
        <p14:creationId xmlns:p14="http://schemas.microsoft.com/office/powerpoint/2010/main" val="3017093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7582"/>
            <a:ext cx="7042150" cy="778098"/>
          </a:xfrm>
        </p:spPr>
        <p:txBody>
          <a:bodyPr/>
          <a:lstStyle/>
          <a:p>
            <a:r>
              <a:rPr lang="en-US" sz="2400" b="1" u="sng" dirty="0">
                <a:solidFill>
                  <a:schemeClr val="tx1"/>
                </a:solidFill>
                <a:latin typeface="Century Gothic" panose="020B0502020202020204" pitchFamily="34" charset="0"/>
                <a:ea typeface="新細明體" pitchFamily="18" charset="-120"/>
              </a:rPr>
              <a:t>Digital Forensics Process</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6 of 19</a:t>
            </a:r>
          </a:p>
        </p:txBody>
      </p:sp>
      <p:sp>
        <p:nvSpPr>
          <p:cNvPr id="6" name="Rectangle: Rounded Corners 5">
            <a:extLst>
              <a:ext uri="{FF2B5EF4-FFF2-40B4-BE49-F238E27FC236}">
                <a16:creationId xmlns:a16="http://schemas.microsoft.com/office/drawing/2014/main" id="{824148E8-19DF-4DED-AEB9-4C55D93DD684}"/>
              </a:ext>
            </a:extLst>
          </p:cNvPr>
          <p:cNvSpPr/>
          <p:nvPr/>
        </p:nvSpPr>
        <p:spPr bwMode="auto">
          <a:xfrm>
            <a:off x="486672" y="865934"/>
            <a:ext cx="1596544" cy="1405483"/>
          </a:xfrm>
          <a:prstGeom prst="roundRect">
            <a:avLst/>
          </a:prstGeom>
          <a:solidFill>
            <a:srgbClr val="132935"/>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Identification</a:t>
            </a:r>
            <a:endParaRPr kumimoji="0" lang="en-MY"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B8EDAE21-2F21-4E97-B79B-217392AFB638}"/>
              </a:ext>
            </a:extLst>
          </p:cNvPr>
          <p:cNvSpPr/>
          <p:nvPr/>
        </p:nvSpPr>
        <p:spPr bwMode="auto">
          <a:xfrm>
            <a:off x="499034" y="2364294"/>
            <a:ext cx="1596544" cy="1029235"/>
          </a:xfrm>
          <a:prstGeom prst="roundRect">
            <a:avLst/>
          </a:prstGeom>
          <a:solidFill>
            <a:schemeClr val="accent1">
              <a:lumMod val="5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Preservation</a:t>
            </a:r>
            <a:endParaRPr kumimoji="0" lang="en-MY"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DB51587E-B899-4703-A7E4-20B9C2F19929}"/>
              </a:ext>
            </a:extLst>
          </p:cNvPr>
          <p:cNvSpPr/>
          <p:nvPr/>
        </p:nvSpPr>
        <p:spPr bwMode="auto">
          <a:xfrm>
            <a:off x="486672" y="3503961"/>
            <a:ext cx="1596544" cy="976379"/>
          </a:xfrm>
          <a:prstGeom prst="roundRect">
            <a:avLst/>
          </a:prstGeom>
          <a:solidFill>
            <a:schemeClr val="accent1"/>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Analysis</a:t>
            </a:r>
            <a:endParaRPr kumimoji="0" lang="en-MY"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1563EE93-F112-450F-B912-729BB8CD661C}"/>
              </a:ext>
            </a:extLst>
          </p:cNvPr>
          <p:cNvSpPr/>
          <p:nvPr/>
        </p:nvSpPr>
        <p:spPr bwMode="auto">
          <a:xfrm>
            <a:off x="2201340" y="878407"/>
            <a:ext cx="6794642" cy="1394817"/>
          </a:xfrm>
          <a:prstGeom prst="roundRect">
            <a:avLst/>
          </a:prstGeom>
          <a:solidFill>
            <a:srgbClr val="132935"/>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algn="just"/>
            <a:r>
              <a:rPr lang="en-US" sz="1600" b="0" i="0" dirty="0">
                <a:solidFill>
                  <a:schemeClr val="bg1"/>
                </a:solidFill>
                <a:effectLst/>
                <a:latin typeface="Calibri" panose="020F0502020204030204" pitchFamily="34" charset="0"/>
                <a:cs typeface="Calibri" panose="020F0502020204030204" pitchFamily="34" charset="0"/>
              </a:rPr>
              <a:t>The first stage implies the identification of investigation goals and required resources. The analysts also identify the evidence, the type of data they deal with, and the devices the data is stored on. Digital forensics specialists work with all kinds of electronic storage devices: hard drives, mobile phones, personal computers, tablets, etc.</a:t>
            </a:r>
          </a:p>
        </p:txBody>
      </p:sp>
      <p:sp>
        <p:nvSpPr>
          <p:cNvPr id="15" name="Rectangle: Rounded Corners 14">
            <a:extLst>
              <a:ext uri="{FF2B5EF4-FFF2-40B4-BE49-F238E27FC236}">
                <a16:creationId xmlns:a16="http://schemas.microsoft.com/office/drawing/2014/main" id="{2DE58749-E3A4-4C1B-9F0D-9F61C53E6F7A}"/>
              </a:ext>
            </a:extLst>
          </p:cNvPr>
          <p:cNvSpPr/>
          <p:nvPr/>
        </p:nvSpPr>
        <p:spPr bwMode="auto">
          <a:xfrm>
            <a:off x="2201338" y="2364294"/>
            <a:ext cx="6794642" cy="1011679"/>
          </a:xfrm>
          <a:prstGeom prst="roundRect">
            <a:avLst/>
          </a:prstGeom>
          <a:solidFill>
            <a:schemeClr val="accent1">
              <a:lumMod val="5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algn="l"/>
            <a:r>
              <a:rPr lang="en-US" sz="1600" b="0" i="0" dirty="0">
                <a:solidFill>
                  <a:schemeClr val="bg1"/>
                </a:solidFill>
                <a:effectLst/>
                <a:latin typeface="Calibri" panose="020F0502020204030204" pitchFamily="34" charset="0"/>
                <a:cs typeface="Calibri" panose="020F0502020204030204" pitchFamily="34" charset="0"/>
              </a:rPr>
              <a:t>At this stage, analysts ensure that the data is isolated and preserved. Usually, it means that no one can use the device until the end of the investigation, so the evidence remains secure.</a:t>
            </a:r>
          </a:p>
        </p:txBody>
      </p:sp>
      <p:sp>
        <p:nvSpPr>
          <p:cNvPr id="17" name="Rectangle: Rounded Corners 16">
            <a:extLst>
              <a:ext uri="{FF2B5EF4-FFF2-40B4-BE49-F238E27FC236}">
                <a16:creationId xmlns:a16="http://schemas.microsoft.com/office/drawing/2014/main" id="{E5DB5C8D-C18F-493B-98D5-E8EEE1282AD7}"/>
              </a:ext>
            </a:extLst>
          </p:cNvPr>
          <p:cNvSpPr/>
          <p:nvPr/>
        </p:nvSpPr>
        <p:spPr bwMode="auto">
          <a:xfrm>
            <a:off x="2195736" y="3503961"/>
            <a:ext cx="6794642" cy="932158"/>
          </a:xfrm>
          <a:prstGeom prst="roundRect">
            <a:avLst/>
          </a:prstGeom>
          <a:solidFill>
            <a:schemeClr val="accent1"/>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algn="l"/>
            <a:r>
              <a:rPr lang="en-US" sz="1600" b="0" i="0" dirty="0">
                <a:solidFill>
                  <a:schemeClr val="bg1"/>
                </a:solidFill>
                <a:effectLst/>
                <a:latin typeface="Calibri" panose="020F0502020204030204" pitchFamily="34" charset="0"/>
                <a:cs typeface="Calibri" panose="020F0502020204030204" pitchFamily="34" charset="0"/>
              </a:rPr>
              <a:t>The analysis stage includes a deep systematic search for any relevant evidence. The specialists work with both system and user files and data objects. Based on the found evidence, the analysts draw conclusions.</a:t>
            </a:r>
          </a:p>
        </p:txBody>
      </p:sp>
      <p:sp>
        <p:nvSpPr>
          <p:cNvPr id="19" name="Rectangle: Rounded Corners 18">
            <a:extLst>
              <a:ext uri="{FF2B5EF4-FFF2-40B4-BE49-F238E27FC236}">
                <a16:creationId xmlns:a16="http://schemas.microsoft.com/office/drawing/2014/main" id="{B3098178-FD66-4511-918D-9BF50479FA71}"/>
              </a:ext>
            </a:extLst>
          </p:cNvPr>
          <p:cNvSpPr/>
          <p:nvPr/>
        </p:nvSpPr>
        <p:spPr bwMode="auto">
          <a:xfrm>
            <a:off x="499035" y="4585883"/>
            <a:ext cx="1596544" cy="976380"/>
          </a:xfrm>
          <a:prstGeom prst="roundRect">
            <a:avLst/>
          </a:prstGeom>
          <a:solidFill>
            <a:schemeClr val="accent1">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Documentation</a:t>
            </a:r>
            <a:endParaRPr kumimoji="0" lang="en-MY" sz="16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20" name="Rectangle: Rounded Corners 19">
            <a:extLst>
              <a:ext uri="{FF2B5EF4-FFF2-40B4-BE49-F238E27FC236}">
                <a16:creationId xmlns:a16="http://schemas.microsoft.com/office/drawing/2014/main" id="{5799FD69-F6C7-416D-89F0-DFB11E2CADD8}"/>
              </a:ext>
            </a:extLst>
          </p:cNvPr>
          <p:cNvSpPr/>
          <p:nvPr/>
        </p:nvSpPr>
        <p:spPr bwMode="auto">
          <a:xfrm>
            <a:off x="2201338" y="4564107"/>
            <a:ext cx="6794642" cy="1014795"/>
          </a:xfrm>
          <a:prstGeom prst="roundRect">
            <a:avLst/>
          </a:prstGeom>
          <a:solidFill>
            <a:schemeClr val="accent1">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algn="l"/>
            <a:r>
              <a:rPr lang="en-US" sz="1600" b="0" i="0" dirty="0">
                <a:effectLst/>
                <a:latin typeface="Calibri" panose="020F0502020204030204" pitchFamily="34" charset="0"/>
                <a:cs typeface="Calibri" panose="020F0502020204030204" pitchFamily="34" charset="0"/>
              </a:rPr>
              <a:t>At this stage, all the found relevant evidence is documented. It helps to extend the crime scene and prompts investigation. Any digital evidence is recorded together with the photos, sketches, and crime scene mapping.</a:t>
            </a:r>
          </a:p>
        </p:txBody>
      </p:sp>
      <p:sp>
        <p:nvSpPr>
          <p:cNvPr id="7" name="Oval 6">
            <a:extLst>
              <a:ext uri="{FF2B5EF4-FFF2-40B4-BE49-F238E27FC236}">
                <a16:creationId xmlns:a16="http://schemas.microsoft.com/office/drawing/2014/main" id="{59998204-374A-43EE-9E06-A65DDEF89AC2}"/>
              </a:ext>
            </a:extLst>
          </p:cNvPr>
          <p:cNvSpPr/>
          <p:nvPr/>
        </p:nvSpPr>
        <p:spPr bwMode="auto">
          <a:xfrm>
            <a:off x="107991" y="1294559"/>
            <a:ext cx="557573" cy="589201"/>
          </a:xfrm>
          <a:prstGeom prst="ellipse">
            <a:avLst/>
          </a:prstGeom>
          <a:solidFill>
            <a:srgbClr val="132935"/>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chemeClr val="bg1"/>
                </a:solidFill>
                <a:latin typeface="Calibri" panose="020F0502020204030204" pitchFamily="34" charset="0"/>
                <a:cs typeface="Calibri" panose="020F0502020204030204" pitchFamily="34" charset="0"/>
              </a:rPr>
              <a:t>1</a:t>
            </a:r>
            <a:endParaRPr kumimoji="0" lang="en-MY"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5" name="Oval 24">
            <a:extLst>
              <a:ext uri="{FF2B5EF4-FFF2-40B4-BE49-F238E27FC236}">
                <a16:creationId xmlns:a16="http://schemas.microsoft.com/office/drawing/2014/main" id="{FFEDD2DF-1773-4189-903D-1B5E26187DC6}"/>
              </a:ext>
            </a:extLst>
          </p:cNvPr>
          <p:cNvSpPr/>
          <p:nvPr/>
        </p:nvSpPr>
        <p:spPr bwMode="auto">
          <a:xfrm>
            <a:off x="107991" y="2575533"/>
            <a:ext cx="557573" cy="589201"/>
          </a:xfrm>
          <a:prstGeom prst="ellipse">
            <a:avLst/>
          </a:prstGeom>
          <a:solidFill>
            <a:schemeClr val="accent1">
              <a:lumMod val="5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chemeClr val="bg1"/>
                </a:solidFill>
                <a:latin typeface="Calibri" panose="020F0502020204030204" pitchFamily="34" charset="0"/>
                <a:cs typeface="Calibri" panose="020F0502020204030204" pitchFamily="34" charset="0"/>
              </a:rPr>
              <a:t>2</a:t>
            </a:r>
            <a:endParaRPr kumimoji="0" lang="en-MY"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7" name="Oval 26">
            <a:extLst>
              <a:ext uri="{FF2B5EF4-FFF2-40B4-BE49-F238E27FC236}">
                <a16:creationId xmlns:a16="http://schemas.microsoft.com/office/drawing/2014/main" id="{9EBE0788-C75D-46DE-8C71-30EDF04FCFD1}"/>
              </a:ext>
            </a:extLst>
          </p:cNvPr>
          <p:cNvSpPr/>
          <p:nvPr/>
        </p:nvSpPr>
        <p:spPr bwMode="auto">
          <a:xfrm>
            <a:off x="53987" y="3648638"/>
            <a:ext cx="557573" cy="589201"/>
          </a:xfrm>
          <a:prstGeom prst="ellipse">
            <a:avLst/>
          </a:prstGeom>
          <a:solidFill>
            <a:schemeClr val="accent1"/>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chemeClr val="bg1"/>
                </a:solidFill>
                <a:latin typeface="Calibri" panose="020F0502020204030204" pitchFamily="34" charset="0"/>
                <a:cs typeface="Calibri" panose="020F0502020204030204" pitchFamily="34" charset="0"/>
              </a:rPr>
              <a:t>3</a:t>
            </a:r>
            <a:endParaRPr kumimoji="0" lang="en-MY"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8" name="Oval 27">
            <a:extLst>
              <a:ext uri="{FF2B5EF4-FFF2-40B4-BE49-F238E27FC236}">
                <a16:creationId xmlns:a16="http://schemas.microsoft.com/office/drawing/2014/main" id="{2F6727D1-2762-4F4B-AC87-79C7037F59FB}"/>
              </a:ext>
            </a:extLst>
          </p:cNvPr>
          <p:cNvSpPr/>
          <p:nvPr/>
        </p:nvSpPr>
        <p:spPr bwMode="auto">
          <a:xfrm>
            <a:off x="48882" y="4779472"/>
            <a:ext cx="557573" cy="589201"/>
          </a:xfrm>
          <a:prstGeom prst="ellipse">
            <a:avLst/>
          </a:prstGeom>
          <a:solidFill>
            <a:schemeClr val="accent1">
              <a:lumMod val="60000"/>
              <a:lumOff val="4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Calibri" panose="020F0502020204030204" pitchFamily="34" charset="0"/>
                <a:cs typeface="Calibri" panose="020F0502020204030204" pitchFamily="34" charset="0"/>
              </a:rPr>
              <a:t>4</a:t>
            </a:r>
            <a:endParaRPr kumimoji="0" lang="en-MY" sz="16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18" name="Rectangle: Rounded Corners 17">
            <a:extLst>
              <a:ext uri="{FF2B5EF4-FFF2-40B4-BE49-F238E27FC236}">
                <a16:creationId xmlns:a16="http://schemas.microsoft.com/office/drawing/2014/main" id="{DEA4AC22-44CD-4719-A8F2-B52CFF981223}"/>
              </a:ext>
            </a:extLst>
          </p:cNvPr>
          <p:cNvSpPr/>
          <p:nvPr/>
        </p:nvSpPr>
        <p:spPr bwMode="auto">
          <a:xfrm>
            <a:off x="493433" y="5634913"/>
            <a:ext cx="1596544" cy="976380"/>
          </a:xfrm>
          <a:prstGeom prst="roundRect">
            <a:avLst/>
          </a:prstGeom>
          <a:solidFill>
            <a:schemeClr val="accent1">
              <a:lumMod val="20000"/>
              <a:lumOff val="8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Reporting</a:t>
            </a:r>
            <a:endParaRPr kumimoji="0" lang="en-MY" sz="16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EDFCCC8C-4A2C-443A-AFE4-F67AECAAF261}"/>
              </a:ext>
            </a:extLst>
          </p:cNvPr>
          <p:cNvSpPr/>
          <p:nvPr/>
        </p:nvSpPr>
        <p:spPr bwMode="auto">
          <a:xfrm>
            <a:off x="2195736" y="5613137"/>
            <a:ext cx="6794642" cy="1014795"/>
          </a:xfrm>
          <a:prstGeom prst="roundRect">
            <a:avLst/>
          </a:prstGeom>
          <a:solidFill>
            <a:schemeClr val="accent1">
              <a:lumMod val="20000"/>
              <a:lumOff val="8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algn="l"/>
            <a:r>
              <a:rPr lang="en-US" sz="1600" b="0" i="0" dirty="0">
                <a:effectLst/>
                <a:latin typeface="Calibri" panose="020F0502020204030204" pitchFamily="34" charset="0"/>
                <a:cs typeface="Calibri" panose="020F0502020204030204" pitchFamily="34" charset="0"/>
              </a:rPr>
              <a:t>At the final stage, all evidence and conclusions are reported according to forensics protocols, which include the methodologies and procedures of the analysis and their explanation.</a:t>
            </a:r>
          </a:p>
        </p:txBody>
      </p:sp>
      <p:sp>
        <p:nvSpPr>
          <p:cNvPr id="22" name="Oval 21">
            <a:extLst>
              <a:ext uri="{FF2B5EF4-FFF2-40B4-BE49-F238E27FC236}">
                <a16:creationId xmlns:a16="http://schemas.microsoft.com/office/drawing/2014/main" id="{522D28B2-BFEB-4ADD-9B54-8C7938D64194}"/>
              </a:ext>
            </a:extLst>
          </p:cNvPr>
          <p:cNvSpPr/>
          <p:nvPr/>
        </p:nvSpPr>
        <p:spPr bwMode="auto">
          <a:xfrm>
            <a:off x="43280" y="5828502"/>
            <a:ext cx="557573" cy="589201"/>
          </a:xfrm>
          <a:prstGeom prst="ellipse">
            <a:avLst/>
          </a:prstGeom>
          <a:solidFill>
            <a:schemeClr val="accent1">
              <a:lumMod val="20000"/>
              <a:lumOff val="8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latin typeface="Calibri" panose="020F0502020204030204" pitchFamily="34" charset="0"/>
                <a:cs typeface="Calibri" panose="020F0502020204030204" pitchFamily="34" charset="0"/>
              </a:rPr>
              <a:t>5</a:t>
            </a:r>
            <a:endParaRPr kumimoji="0" lang="en-MY" sz="1600" b="0" i="0" u="none" strike="noStrike" cap="none" normalizeH="0" baseline="0" dirty="0">
              <a:ln>
                <a:noFill/>
              </a:ln>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48950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7582"/>
            <a:ext cx="7042150" cy="778098"/>
          </a:xfrm>
        </p:spPr>
        <p:txBody>
          <a:bodyPr/>
          <a:lstStyle/>
          <a:p>
            <a:r>
              <a:rPr lang="en-US" sz="2400" b="1" u="sng" dirty="0">
                <a:solidFill>
                  <a:schemeClr val="tx1"/>
                </a:solidFill>
                <a:latin typeface="Century Gothic" panose="020B0502020202020204" pitchFamily="34" charset="0"/>
                <a:ea typeface="新細明體" pitchFamily="18" charset="-120"/>
              </a:rPr>
              <a:t>Digital Forensics Tools</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6 of 19</a:t>
            </a:r>
          </a:p>
        </p:txBody>
      </p:sp>
      <p:sp>
        <p:nvSpPr>
          <p:cNvPr id="13" name="Rectangle: Rounded Corners 12">
            <a:extLst>
              <a:ext uri="{FF2B5EF4-FFF2-40B4-BE49-F238E27FC236}">
                <a16:creationId xmlns:a16="http://schemas.microsoft.com/office/drawing/2014/main" id="{1563EE93-F112-450F-B912-729BB8CD661C}"/>
              </a:ext>
            </a:extLst>
          </p:cNvPr>
          <p:cNvSpPr/>
          <p:nvPr/>
        </p:nvSpPr>
        <p:spPr bwMode="auto">
          <a:xfrm>
            <a:off x="107504" y="878407"/>
            <a:ext cx="8888478" cy="1542481"/>
          </a:xfrm>
          <a:prstGeom prst="roundRect">
            <a:avLst/>
          </a:prstGeom>
          <a:solidFill>
            <a:schemeClr val="accent2">
              <a:lumMod val="5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algn="just"/>
            <a:r>
              <a:rPr lang="en-US" b="0" i="0" dirty="0">
                <a:solidFill>
                  <a:schemeClr val="bg1"/>
                </a:solidFill>
                <a:effectLst/>
                <a:latin typeface="Calibri" panose="020F0502020204030204" pitchFamily="34" charset="0"/>
                <a:cs typeface="Calibri" panose="020F0502020204030204" pitchFamily="34" charset="0"/>
              </a:rPr>
              <a:t>At the early stages of digital forensics development, the specialists had a very limited choice of tools used to analyze digital evidence. It led to multiple allegations that such analysis might have caused evidence to be altered and corrupted. Inevitably, there emerged sophisticated tools designed specifically for digital forensics analysis.</a:t>
            </a:r>
          </a:p>
        </p:txBody>
      </p:sp>
      <p:sp>
        <p:nvSpPr>
          <p:cNvPr id="3" name="Rectangle 2">
            <a:extLst>
              <a:ext uri="{FF2B5EF4-FFF2-40B4-BE49-F238E27FC236}">
                <a16:creationId xmlns:a16="http://schemas.microsoft.com/office/drawing/2014/main" id="{2358E2AB-EE45-415C-A482-87CF9210C69F}"/>
              </a:ext>
            </a:extLst>
          </p:cNvPr>
          <p:cNvSpPr/>
          <p:nvPr/>
        </p:nvSpPr>
        <p:spPr bwMode="auto">
          <a:xfrm>
            <a:off x="107504" y="2295798"/>
            <a:ext cx="8888478" cy="4032448"/>
          </a:xfrm>
          <a:prstGeom prst="rect">
            <a:avLst/>
          </a:prstGeom>
          <a:solidFill>
            <a:schemeClr val="accent2">
              <a:lumMod val="20000"/>
              <a:lumOff val="8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prst="relaxedInset"/>
          </a:sp3d>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0"/>
              </a:spcBef>
              <a:spcAft>
                <a:spcPct val="0"/>
              </a:spcAft>
              <a:buClrTx/>
              <a:buSzTx/>
              <a:buFont typeface="+mj-lt"/>
              <a:buAutoNum type="arabicPeriod"/>
              <a:tabLst/>
            </a:pPr>
            <a:r>
              <a:rPr kumimoji="0" lang="en-US" sz="1800" b="1" i="0" u="none" strike="noStrike" cap="none" normalizeH="0" baseline="0" dirty="0">
                <a:ln>
                  <a:noFill/>
                </a:ln>
                <a:solidFill>
                  <a:schemeClr val="tx1"/>
                </a:solidFill>
                <a:effectLst/>
                <a:latin typeface="Arial" charset="0"/>
              </a:rPr>
              <a:t>Disk and data capture tools </a:t>
            </a:r>
            <a:r>
              <a:rPr kumimoji="0" lang="en-US" sz="1800" b="0" i="0" u="none" strike="noStrike" cap="none" normalizeH="0" baseline="0" dirty="0">
                <a:ln>
                  <a:noFill/>
                </a:ln>
                <a:solidFill>
                  <a:schemeClr val="tx1"/>
                </a:solidFill>
                <a:effectLst/>
                <a:latin typeface="Arial" charset="0"/>
              </a:rPr>
              <a:t>can detect encrypted data and capture and preview the information on physical drives;</a:t>
            </a:r>
          </a:p>
          <a:p>
            <a:pPr marL="342900" marR="0" indent="-342900" algn="l" defTabSz="914400" rtl="0" eaLnBrk="1" fontAlgn="base" latinLnBrk="0" hangingPunct="1">
              <a:lnSpc>
                <a:spcPct val="100000"/>
              </a:lnSpc>
              <a:spcBef>
                <a:spcPct val="0"/>
              </a:spcBef>
              <a:spcAft>
                <a:spcPct val="0"/>
              </a:spcAft>
              <a:buClrTx/>
              <a:buSzTx/>
              <a:buFont typeface="+mj-lt"/>
              <a:buAutoNum type="arabicPeriod"/>
              <a:tabLst/>
            </a:pPr>
            <a:r>
              <a:rPr kumimoji="0" lang="en-US" sz="1800" b="1" i="0" u="none" strike="noStrike" cap="none" normalizeH="0" baseline="0" dirty="0">
                <a:ln>
                  <a:noFill/>
                </a:ln>
                <a:solidFill>
                  <a:schemeClr val="tx1"/>
                </a:solidFill>
                <a:effectLst/>
                <a:latin typeface="Arial" charset="0"/>
              </a:rPr>
              <a:t>File viewers and file analysis tools </a:t>
            </a:r>
            <a:r>
              <a:rPr kumimoji="0" lang="en-US" sz="1800" b="0" i="0" u="none" strike="noStrike" cap="none" normalizeH="0" baseline="0" dirty="0">
                <a:ln>
                  <a:noFill/>
                </a:ln>
                <a:solidFill>
                  <a:schemeClr val="tx1"/>
                </a:solidFill>
                <a:effectLst/>
                <a:latin typeface="Arial" charset="0"/>
              </a:rPr>
              <a:t>work to extract and analyze separate files;</a:t>
            </a:r>
          </a:p>
          <a:p>
            <a:pPr marL="342900" marR="0" indent="-342900" algn="l" defTabSz="914400" rtl="0" eaLnBrk="1" fontAlgn="base" latinLnBrk="0" hangingPunct="1">
              <a:lnSpc>
                <a:spcPct val="100000"/>
              </a:lnSpc>
              <a:spcBef>
                <a:spcPct val="0"/>
              </a:spcBef>
              <a:spcAft>
                <a:spcPct val="0"/>
              </a:spcAft>
              <a:buClrTx/>
              <a:buSzTx/>
              <a:buFont typeface="+mj-lt"/>
              <a:buAutoNum type="arabicPeriod"/>
              <a:tabLst/>
            </a:pPr>
            <a:r>
              <a:rPr kumimoji="0" lang="en-US" sz="1800" b="1" i="0" u="none" strike="noStrike" cap="none" normalizeH="0" baseline="0" dirty="0">
                <a:ln>
                  <a:noFill/>
                </a:ln>
                <a:solidFill>
                  <a:schemeClr val="tx1"/>
                </a:solidFill>
                <a:effectLst/>
                <a:latin typeface="Arial" charset="0"/>
              </a:rPr>
              <a:t>Registry analysis tools </a:t>
            </a:r>
            <a:r>
              <a:rPr kumimoji="0" lang="en-US" sz="1800" b="0" i="0" u="none" strike="noStrike" cap="none" normalizeH="0" baseline="0" dirty="0">
                <a:ln>
                  <a:noFill/>
                </a:ln>
                <a:solidFill>
                  <a:schemeClr val="tx1"/>
                </a:solidFill>
                <a:effectLst/>
                <a:latin typeface="Arial" charset="0"/>
              </a:rPr>
              <a:t>get the information about a user and their activities from the Windows registry;</a:t>
            </a:r>
          </a:p>
          <a:p>
            <a:pPr marL="342900" marR="0" indent="-342900" algn="l" defTabSz="914400" rtl="0" eaLnBrk="1" fontAlgn="base" latinLnBrk="0" hangingPunct="1">
              <a:lnSpc>
                <a:spcPct val="100000"/>
              </a:lnSpc>
              <a:spcBef>
                <a:spcPct val="0"/>
              </a:spcBef>
              <a:spcAft>
                <a:spcPct val="0"/>
              </a:spcAft>
              <a:buClrTx/>
              <a:buSzTx/>
              <a:buFont typeface="+mj-lt"/>
              <a:buAutoNum type="arabicPeriod"/>
              <a:tabLst/>
            </a:pPr>
            <a:r>
              <a:rPr kumimoji="0" lang="en-US" sz="1800" b="1" i="0" u="none" strike="noStrike" cap="none" normalizeH="0" baseline="0" dirty="0">
                <a:ln>
                  <a:noFill/>
                </a:ln>
                <a:solidFill>
                  <a:schemeClr val="tx1"/>
                </a:solidFill>
                <a:effectLst/>
                <a:latin typeface="Arial" charset="0"/>
              </a:rPr>
              <a:t>Internet and network analysis tools </a:t>
            </a:r>
            <a:r>
              <a:rPr kumimoji="0" lang="en-US" sz="1800" b="0" i="0" u="none" strike="noStrike" cap="none" normalizeH="0" baseline="0" dirty="0">
                <a:ln>
                  <a:noFill/>
                </a:ln>
                <a:solidFill>
                  <a:schemeClr val="tx1"/>
                </a:solidFill>
                <a:effectLst/>
                <a:latin typeface="Arial" charset="0"/>
              </a:rPr>
              <a:t>provide detailed information about traffic and monitor user’s activity on the Internet;</a:t>
            </a:r>
          </a:p>
          <a:p>
            <a:pPr marL="342900" marR="0" indent="-342900" algn="l" defTabSz="914400" rtl="0" eaLnBrk="1" fontAlgn="base" latinLnBrk="0" hangingPunct="1">
              <a:lnSpc>
                <a:spcPct val="100000"/>
              </a:lnSpc>
              <a:spcBef>
                <a:spcPct val="0"/>
              </a:spcBef>
              <a:spcAft>
                <a:spcPct val="0"/>
              </a:spcAft>
              <a:buClrTx/>
              <a:buSzTx/>
              <a:buFont typeface="+mj-lt"/>
              <a:buAutoNum type="arabicPeriod"/>
              <a:tabLst/>
            </a:pPr>
            <a:r>
              <a:rPr kumimoji="0" lang="en-US" sz="1800" b="1" i="0" u="none" strike="noStrike" cap="none" normalizeH="0" baseline="0" dirty="0">
                <a:ln>
                  <a:noFill/>
                </a:ln>
                <a:solidFill>
                  <a:schemeClr val="tx1"/>
                </a:solidFill>
                <a:effectLst/>
                <a:latin typeface="Arial" charset="0"/>
              </a:rPr>
              <a:t>Email analysis tools </a:t>
            </a:r>
            <a:r>
              <a:rPr kumimoji="0" lang="en-US" sz="1800" b="0" i="0" u="none" strike="noStrike" cap="none" normalizeH="0" baseline="0" dirty="0">
                <a:ln>
                  <a:noFill/>
                </a:ln>
                <a:solidFill>
                  <a:schemeClr val="tx1"/>
                </a:solidFill>
                <a:effectLst/>
                <a:latin typeface="Arial" charset="0"/>
              </a:rPr>
              <a:t>are designed to scan email content;</a:t>
            </a:r>
          </a:p>
          <a:p>
            <a:pPr marL="342900" marR="0" indent="-342900" algn="l" defTabSz="914400" rtl="0" eaLnBrk="1" fontAlgn="base" latinLnBrk="0" hangingPunct="1">
              <a:lnSpc>
                <a:spcPct val="100000"/>
              </a:lnSpc>
              <a:spcBef>
                <a:spcPct val="0"/>
              </a:spcBef>
              <a:spcAft>
                <a:spcPct val="0"/>
              </a:spcAft>
              <a:buClrTx/>
              <a:buSzTx/>
              <a:buFont typeface="+mj-lt"/>
              <a:buAutoNum type="arabicPeriod"/>
              <a:tabLst/>
            </a:pPr>
            <a:r>
              <a:rPr kumimoji="0" lang="en-US" sz="1800" b="1" i="0" u="none" strike="noStrike" cap="none" normalizeH="0" baseline="0" dirty="0">
                <a:ln>
                  <a:noFill/>
                </a:ln>
                <a:solidFill>
                  <a:schemeClr val="tx1"/>
                </a:solidFill>
                <a:effectLst/>
                <a:latin typeface="Arial" charset="0"/>
              </a:rPr>
              <a:t>Mobile device analysis tools </a:t>
            </a:r>
            <a:r>
              <a:rPr kumimoji="0" lang="en-US" sz="1800" b="0" i="0" u="none" strike="noStrike" cap="none" normalizeH="0" baseline="0" dirty="0">
                <a:ln>
                  <a:noFill/>
                </a:ln>
                <a:solidFill>
                  <a:schemeClr val="tx1"/>
                </a:solidFill>
                <a:effectLst/>
                <a:latin typeface="Arial" charset="0"/>
              </a:rPr>
              <a:t>help extract data from the internal and external memory of mobile devices;</a:t>
            </a:r>
          </a:p>
          <a:p>
            <a:pPr marL="342900" marR="0" indent="-342900" algn="l" defTabSz="914400" rtl="0" eaLnBrk="1" fontAlgn="base" latinLnBrk="0" hangingPunct="1">
              <a:lnSpc>
                <a:spcPct val="100000"/>
              </a:lnSpc>
              <a:spcBef>
                <a:spcPct val="0"/>
              </a:spcBef>
              <a:spcAft>
                <a:spcPct val="0"/>
              </a:spcAft>
              <a:buClrTx/>
              <a:buSzTx/>
              <a:buFont typeface="+mj-lt"/>
              <a:buAutoNum type="arabicPeriod"/>
              <a:tabLst/>
            </a:pPr>
            <a:r>
              <a:rPr kumimoji="0" lang="en-US" sz="1800" b="1" i="0" u="none" strike="noStrike" cap="none" normalizeH="0" baseline="0" dirty="0">
                <a:ln>
                  <a:noFill/>
                </a:ln>
                <a:solidFill>
                  <a:schemeClr val="tx1"/>
                </a:solidFill>
                <a:effectLst/>
                <a:latin typeface="Arial" charset="0"/>
              </a:rPr>
              <a:t>Mac OS analysis tools </a:t>
            </a:r>
            <a:r>
              <a:rPr kumimoji="0" lang="en-US" sz="1800" b="0" i="0" u="none" strike="noStrike" cap="none" normalizeH="0" baseline="0" dirty="0">
                <a:ln>
                  <a:noFill/>
                </a:ln>
                <a:solidFill>
                  <a:schemeClr val="tx1"/>
                </a:solidFill>
                <a:effectLst/>
                <a:latin typeface="Arial" charset="0"/>
              </a:rPr>
              <a:t>retrieve metadata from Mac operating systems and provide disk imaging;</a:t>
            </a:r>
          </a:p>
          <a:p>
            <a:pPr marL="342900" marR="0" indent="-342900" algn="l" defTabSz="914400" rtl="0" eaLnBrk="1" fontAlgn="base" latinLnBrk="0" hangingPunct="1">
              <a:lnSpc>
                <a:spcPct val="100000"/>
              </a:lnSpc>
              <a:spcBef>
                <a:spcPct val="0"/>
              </a:spcBef>
              <a:spcAft>
                <a:spcPct val="0"/>
              </a:spcAft>
              <a:buClrTx/>
              <a:buSzTx/>
              <a:buFont typeface="+mj-lt"/>
              <a:buAutoNum type="arabicPeriod"/>
              <a:tabLst/>
            </a:pPr>
            <a:r>
              <a:rPr kumimoji="0" lang="en-US" sz="1800" b="1" i="0" u="none" strike="noStrike" cap="none" normalizeH="0" baseline="0" dirty="0">
                <a:ln>
                  <a:noFill/>
                </a:ln>
                <a:solidFill>
                  <a:schemeClr val="tx1"/>
                </a:solidFill>
                <a:effectLst/>
                <a:latin typeface="Arial" charset="0"/>
              </a:rPr>
              <a:t>Database forensics tools </a:t>
            </a:r>
            <a:r>
              <a:rPr kumimoji="0" lang="en-US" sz="1800" b="0" i="0" u="none" strike="noStrike" cap="none" normalizeH="0" baseline="0" dirty="0">
                <a:ln>
                  <a:noFill/>
                </a:ln>
                <a:solidFill>
                  <a:schemeClr val="tx1"/>
                </a:solidFill>
                <a:effectLst/>
                <a:latin typeface="Arial" charset="0"/>
              </a:rPr>
              <a:t>can analyze and manipulate data and provide reports of activities performed.</a:t>
            </a:r>
            <a:endParaRPr kumimoji="0" lang="en-MY"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2605175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a:extLst>
              <a:ext uri="{FF2B5EF4-FFF2-40B4-BE49-F238E27FC236}">
                <a16:creationId xmlns:a16="http://schemas.microsoft.com/office/drawing/2014/main" id="{02F004EE-DE91-4E45-A6CE-5E51A2715757}"/>
              </a:ext>
            </a:extLst>
          </p:cNvPr>
          <p:cNvSpPr>
            <a:spLocks noGrp="1" noChangeArrowheads="1"/>
          </p:cNvSpPr>
          <p:nvPr>
            <p:ph type="ctrTitle"/>
          </p:nvPr>
        </p:nvSpPr>
        <p:spPr>
          <a:xfrm>
            <a:off x="2286000" y="3448050"/>
            <a:ext cx="6754812" cy="1470025"/>
          </a:xfrm>
        </p:spPr>
        <p:txBody>
          <a:bodyPr/>
          <a:lstStyle/>
          <a:p>
            <a:pPr eaLnBrk="1" hangingPunct="1">
              <a:defRPr/>
            </a:pPr>
            <a:r>
              <a:rPr lang="en-US" dirty="0">
                <a:solidFill>
                  <a:schemeClr val="tx1"/>
                </a:solidFill>
              </a:rPr>
              <a:t>Preparing a Computer Investigation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91D96061-921D-4BFD-8361-2985A286061F}"/>
              </a:ext>
            </a:extLst>
          </p:cNvPr>
          <p:cNvSpPr>
            <a:spLocks noGrp="1" noChangeArrowheads="1"/>
          </p:cNvSpPr>
          <p:nvPr>
            <p:ph idx="1"/>
          </p:nvPr>
        </p:nvSpPr>
        <p:spPr/>
        <p:txBody>
          <a:bodyPr/>
          <a:lstStyle/>
          <a:p>
            <a:pPr eaLnBrk="1" hangingPunct="1"/>
            <a:r>
              <a:rPr lang="en-US" altLang="en-US" sz="2800"/>
              <a:t>Role of computer forensics professional is to gather evidence to prove that a suspect committed a crime or violated a company policy</a:t>
            </a:r>
          </a:p>
          <a:p>
            <a:pPr eaLnBrk="1" hangingPunct="1"/>
            <a:r>
              <a:rPr lang="en-US" altLang="en-US" sz="2800"/>
              <a:t>Collect evidence that can be offered in court or at a corporate inquiry</a:t>
            </a:r>
          </a:p>
          <a:p>
            <a:pPr lvl="1" eaLnBrk="1" hangingPunct="1"/>
            <a:r>
              <a:rPr lang="en-US" altLang="en-US" sz="2400"/>
              <a:t>Investigate the suspect’s computer</a:t>
            </a:r>
          </a:p>
          <a:p>
            <a:pPr lvl="1" eaLnBrk="1" hangingPunct="1"/>
            <a:r>
              <a:rPr lang="en-US" altLang="en-US" sz="2400"/>
              <a:t>Preserve the evidence on a different computer</a:t>
            </a:r>
          </a:p>
        </p:txBody>
      </p:sp>
      <p:sp>
        <p:nvSpPr>
          <p:cNvPr id="6146" name="Rectangle 2">
            <a:extLst>
              <a:ext uri="{FF2B5EF4-FFF2-40B4-BE49-F238E27FC236}">
                <a16:creationId xmlns:a16="http://schemas.microsoft.com/office/drawing/2014/main" id="{72A8221E-B55C-4971-8F26-878DB293C59F}"/>
              </a:ext>
            </a:extLst>
          </p:cNvPr>
          <p:cNvSpPr>
            <a:spLocks noGrp="1" noChangeArrowheads="1"/>
          </p:cNvSpPr>
          <p:nvPr>
            <p:ph type="title"/>
          </p:nvPr>
        </p:nvSpPr>
        <p:spPr/>
        <p:txBody>
          <a:bodyPr/>
          <a:lstStyle/>
          <a:p>
            <a:pPr eaLnBrk="1" hangingPunct="1"/>
            <a:r>
              <a:rPr lang="en-US" altLang="en-US" u="sng" dirty="0">
                <a:solidFill>
                  <a:schemeClr val="tx1"/>
                </a:solidFill>
              </a:rPr>
              <a:t>Preparing a Computer Investigation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a:extLst>
              <a:ext uri="{FF2B5EF4-FFF2-40B4-BE49-F238E27FC236}">
                <a16:creationId xmlns:a16="http://schemas.microsoft.com/office/drawing/2014/main" id="{010439DC-4985-4F96-9364-914D25CF11E7}"/>
              </a:ext>
            </a:extLst>
          </p:cNvPr>
          <p:cNvSpPr>
            <a:spLocks noGrp="1" noChangeArrowheads="1"/>
          </p:cNvSpPr>
          <p:nvPr>
            <p:ph idx="1"/>
          </p:nvPr>
        </p:nvSpPr>
        <p:spPr/>
        <p:txBody>
          <a:bodyPr/>
          <a:lstStyle/>
          <a:p>
            <a:pPr eaLnBrk="1" hangingPunct="1"/>
            <a:r>
              <a:rPr lang="en-US" altLang="en-US" sz="2800" dirty="0"/>
              <a:t>Follow an accepted procedure to prepare a case</a:t>
            </a:r>
          </a:p>
          <a:p>
            <a:pPr eaLnBrk="1" hangingPunct="1"/>
            <a:r>
              <a:rPr lang="en-US" altLang="en-US" sz="2800" b="1" dirty="0"/>
              <a:t>Chain of custody</a:t>
            </a:r>
          </a:p>
          <a:p>
            <a:pPr lvl="1" eaLnBrk="1" hangingPunct="1"/>
            <a:r>
              <a:rPr lang="en-US" altLang="en-US" sz="2400" dirty="0"/>
              <a:t>Route the evidence takes from the time you find it until the case is closed or goes to court</a:t>
            </a:r>
          </a:p>
        </p:txBody>
      </p:sp>
      <p:sp>
        <p:nvSpPr>
          <p:cNvPr id="7170" name="Rectangle 2">
            <a:extLst>
              <a:ext uri="{FF2B5EF4-FFF2-40B4-BE49-F238E27FC236}">
                <a16:creationId xmlns:a16="http://schemas.microsoft.com/office/drawing/2014/main" id="{6710C2D1-C7BD-4DEF-94A3-696B98D64CCB}"/>
              </a:ext>
            </a:extLst>
          </p:cNvPr>
          <p:cNvSpPr>
            <a:spLocks noGrp="1" noChangeArrowheads="1"/>
          </p:cNvSpPr>
          <p:nvPr>
            <p:ph type="title"/>
          </p:nvPr>
        </p:nvSpPr>
        <p:spPr>
          <a:xfrm>
            <a:off x="228600" y="63500"/>
            <a:ext cx="8047037" cy="1143000"/>
          </a:xfrm>
        </p:spPr>
        <p:txBody>
          <a:bodyPr/>
          <a:lstStyle/>
          <a:p>
            <a:pPr eaLnBrk="1" hangingPunct="1"/>
            <a:r>
              <a:rPr lang="en-US" altLang="en-US" sz="3200" u="sng" dirty="0">
                <a:solidFill>
                  <a:schemeClr val="tx1"/>
                </a:solidFill>
              </a:rPr>
              <a:t>Preparing a Computer Investigation (continued)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p:txBody>
          <a:bodyPr/>
          <a:lstStyle/>
          <a:p>
            <a:r>
              <a:rPr lang="en-MY" dirty="0"/>
              <a:t>Describe the Digital Forensic </a:t>
            </a:r>
            <a:r>
              <a:rPr lang="en-US" dirty="0"/>
              <a:t>Science</a:t>
            </a:r>
          </a:p>
          <a:p>
            <a:r>
              <a:rPr lang="en-US" dirty="0"/>
              <a:t>Discuss Role of Computer Forensic</a:t>
            </a:r>
          </a:p>
          <a:p>
            <a:r>
              <a:rPr lang="en-US" dirty="0"/>
              <a:t>Discuss Role of Forensic Scientist</a:t>
            </a:r>
            <a:endParaRPr lang="en-MY" dirty="0"/>
          </a:p>
          <a:p>
            <a:r>
              <a:rPr lang="en-MY" dirty="0"/>
              <a:t>Discuss different Processes in Digital Forensic</a:t>
            </a:r>
          </a:p>
          <a:p>
            <a:r>
              <a:rPr lang="en-MY" dirty="0"/>
              <a:t>Computer Investigations</a:t>
            </a:r>
          </a:p>
        </p:txBody>
      </p:sp>
      <p:sp>
        <p:nvSpPr>
          <p:cNvPr id="8" name="Title 1"/>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Topics &amp; Structure of The Lesson</a:t>
            </a:r>
            <a:endParaRPr lang="en-MY" b="1" u="sng" dirty="0">
              <a:solidFill>
                <a:schemeClr val="tx1"/>
              </a:solidFill>
              <a:latin typeface="Century Gothic" panose="020B0502020202020204" pitchFamily="34" charset="0"/>
              <a:ea typeface="新細明體" pitchFamily="18" charset="-120"/>
            </a:endParaRPr>
          </a:p>
        </p:txBody>
      </p:sp>
      <p:sp>
        <p:nvSpPr>
          <p:cNvPr id="2" name="Footer Placeholder 1"/>
          <p:cNvSpPr>
            <a:spLocks noGrp="1"/>
          </p:cNvSpPr>
          <p:nvPr>
            <p:ph type="ftr" sz="quarter" idx="4294967295"/>
          </p:nvPr>
        </p:nvSpPr>
        <p:spPr>
          <a:xfrm>
            <a:off x="6248400" y="6623050"/>
            <a:ext cx="2895600" cy="234950"/>
          </a:xfrm>
          <a:prstGeom prst="rect">
            <a:avLst/>
          </a:prstGeom>
        </p:spPr>
        <p:txBody>
          <a:bodyPr/>
          <a:lstStyle/>
          <a:p>
            <a:r>
              <a:rPr lang="en-MY"/>
              <a:t>Slide 2 of 19</a:t>
            </a:r>
          </a:p>
        </p:txBody>
      </p:sp>
    </p:spTree>
    <p:extLst>
      <p:ext uri="{BB962C8B-B14F-4D97-AF65-F5344CB8AC3E}">
        <p14:creationId xmlns:p14="http://schemas.microsoft.com/office/powerpoint/2010/main" val="4273027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a:extLst>
              <a:ext uri="{FF2B5EF4-FFF2-40B4-BE49-F238E27FC236}">
                <a16:creationId xmlns:a16="http://schemas.microsoft.com/office/drawing/2014/main" id="{A79AEE27-1F9A-4E6A-8478-44BCE4AC0B4C}"/>
              </a:ext>
            </a:extLst>
          </p:cNvPr>
          <p:cNvSpPr>
            <a:spLocks noGrp="1" noChangeArrowheads="1"/>
          </p:cNvSpPr>
          <p:nvPr>
            <p:ph idx="1"/>
          </p:nvPr>
        </p:nvSpPr>
        <p:spPr>
          <a:xfrm>
            <a:off x="533400" y="1447800"/>
            <a:ext cx="8077200" cy="4267200"/>
          </a:xfrm>
        </p:spPr>
        <p:txBody>
          <a:bodyPr/>
          <a:lstStyle/>
          <a:p>
            <a:pPr eaLnBrk="1" hangingPunct="1"/>
            <a:r>
              <a:rPr lang="en-US" altLang="en-US" sz="2400" dirty="0"/>
              <a:t>Computers can contain information that helps law enforcement determine:</a:t>
            </a:r>
          </a:p>
          <a:p>
            <a:pPr lvl="1" eaLnBrk="1" hangingPunct="1"/>
            <a:r>
              <a:rPr lang="en-US" altLang="en-US" sz="2000" dirty="0"/>
              <a:t>Chain of events leading to a crime</a:t>
            </a:r>
          </a:p>
          <a:p>
            <a:pPr lvl="1" eaLnBrk="1" hangingPunct="1"/>
            <a:r>
              <a:rPr lang="en-US" altLang="en-US" sz="2000" dirty="0"/>
              <a:t>Evidence that can lead to a conviction</a:t>
            </a:r>
          </a:p>
          <a:p>
            <a:pPr eaLnBrk="1" hangingPunct="1"/>
            <a:r>
              <a:rPr lang="en-US" altLang="en-US" sz="2400" dirty="0"/>
              <a:t>Law enforcement officers should follow proper procedure when acquiring the evidence</a:t>
            </a:r>
          </a:p>
          <a:p>
            <a:pPr lvl="1" eaLnBrk="1" hangingPunct="1"/>
            <a:r>
              <a:rPr lang="en-US" altLang="en-US" sz="2000" dirty="0"/>
              <a:t>Digital evidence can be easily altered by an overeager investigator</a:t>
            </a:r>
          </a:p>
          <a:p>
            <a:pPr eaLnBrk="1" hangingPunct="1"/>
            <a:r>
              <a:rPr lang="en-US" altLang="en-US" sz="2400" dirty="0"/>
              <a:t>Information on hard disks might be </a:t>
            </a:r>
            <a:r>
              <a:rPr lang="en-US" altLang="en-US" sz="2400" b="1" dirty="0"/>
              <a:t>password protected</a:t>
            </a:r>
          </a:p>
        </p:txBody>
      </p:sp>
      <p:sp>
        <p:nvSpPr>
          <p:cNvPr id="8194" name="Rectangle 2">
            <a:extLst>
              <a:ext uri="{FF2B5EF4-FFF2-40B4-BE49-F238E27FC236}">
                <a16:creationId xmlns:a16="http://schemas.microsoft.com/office/drawing/2014/main" id="{234CF87A-3761-446E-AA8F-EE4343C208F3}"/>
              </a:ext>
            </a:extLst>
          </p:cNvPr>
          <p:cNvSpPr>
            <a:spLocks noGrp="1" noChangeArrowheads="1"/>
          </p:cNvSpPr>
          <p:nvPr>
            <p:ph type="title"/>
          </p:nvPr>
        </p:nvSpPr>
        <p:spPr/>
        <p:txBody>
          <a:bodyPr/>
          <a:lstStyle/>
          <a:p>
            <a:pPr eaLnBrk="1" hangingPunct="1"/>
            <a:r>
              <a:rPr lang="en-US" altLang="en-US" sz="3200" u="sng" dirty="0">
                <a:solidFill>
                  <a:schemeClr val="tx1"/>
                </a:solidFill>
              </a:rPr>
              <a:t>An Overview of a Computer Crime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a:extLst>
              <a:ext uri="{FF2B5EF4-FFF2-40B4-BE49-F238E27FC236}">
                <a16:creationId xmlns:a16="http://schemas.microsoft.com/office/drawing/2014/main" id="{7836911F-1D2E-45D5-80D2-F55AC517D300}"/>
              </a:ext>
            </a:extLst>
          </p:cNvPr>
          <p:cNvSpPr>
            <a:spLocks noGrp="1" noChangeArrowheads="1"/>
          </p:cNvSpPr>
          <p:nvPr>
            <p:ph idx="1"/>
          </p:nvPr>
        </p:nvSpPr>
        <p:spPr/>
        <p:txBody>
          <a:bodyPr/>
          <a:lstStyle/>
          <a:p>
            <a:pPr eaLnBrk="1" hangingPunct="1"/>
            <a:r>
              <a:rPr lang="en-US" altLang="en-US"/>
              <a:t>Employees misusing resources can cost companies millions of dollars</a:t>
            </a:r>
          </a:p>
          <a:p>
            <a:pPr eaLnBrk="1" hangingPunct="1"/>
            <a:r>
              <a:rPr lang="en-US" altLang="en-US"/>
              <a:t>Misuse includes:</a:t>
            </a:r>
          </a:p>
          <a:p>
            <a:pPr lvl="1" eaLnBrk="1" hangingPunct="1"/>
            <a:r>
              <a:rPr lang="en-US" altLang="en-US"/>
              <a:t>Surfing the Internet</a:t>
            </a:r>
          </a:p>
          <a:p>
            <a:pPr lvl="1" eaLnBrk="1" hangingPunct="1"/>
            <a:r>
              <a:rPr lang="en-US" altLang="en-US"/>
              <a:t>Sending personal e-mails</a:t>
            </a:r>
          </a:p>
          <a:p>
            <a:pPr lvl="1" eaLnBrk="1" hangingPunct="1"/>
            <a:r>
              <a:rPr lang="en-US" altLang="en-US"/>
              <a:t>Using company computers for personal tasks</a:t>
            </a:r>
          </a:p>
        </p:txBody>
      </p:sp>
      <p:sp>
        <p:nvSpPr>
          <p:cNvPr id="10242" name="Rectangle 2">
            <a:extLst>
              <a:ext uri="{FF2B5EF4-FFF2-40B4-BE49-F238E27FC236}">
                <a16:creationId xmlns:a16="http://schemas.microsoft.com/office/drawing/2014/main" id="{0B5BE023-4465-45BB-941A-38BDDA67B50E}"/>
              </a:ext>
            </a:extLst>
          </p:cNvPr>
          <p:cNvSpPr>
            <a:spLocks noGrp="1" noChangeArrowheads="1"/>
          </p:cNvSpPr>
          <p:nvPr>
            <p:ph type="title"/>
          </p:nvPr>
        </p:nvSpPr>
        <p:spPr/>
        <p:txBody>
          <a:bodyPr/>
          <a:lstStyle/>
          <a:p>
            <a:pPr eaLnBrk="1" hangingPunct="1"/>
            <a:r>
              <a:rPr lang="en-US" altLang="en-US" u="sng" dirty="0">
                <a:solidFill>
                  <a:schemeClr val="tx1"/>
                </a:solidFill>
              </a:rPr>
              <a:t>An Overview of a Company Policy Violation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a:extLst>
              <a:ext uri="{FF2B5EF4-FFF2-40B4-BE49-F238E27FC236}">
                <a16:creationId xmlns:a16="http://schemas.microsoft.com/office/drawing/2014/main" id="{D2DF0CC5-A172-41E7-98D9-47905C26E547}"/>
              </a:ext>
            </a:extLst>
          </p:cNvPr>
          <p:cNvSpPr>
            <a:spLocks noGrp="1" noChangeArrowheads="1"/>
          </p:cNvSpPr>
          <p:nvPr>
            <p:ph type="ctrTitle"/>
          </p:nvPr>
        </p:nvSpPr>
        <p:spPr>
          <a:xfrm>
            <a:off x="2209800" y="3276600"/>
            <a:ext cx="6754812" cy="1470025"/>
          </a:xfrm>
        </p:spPr>
        <p:txBody>
          <a:bodyPr/>
          <a:lstStyle/>
          <a:p>
            <a:pPr eaLnBrk="1" hangingPunct="1">
              <a:defRPr/>
            </a:pPr>
            <a:r>
              <a:rPr lang="en-US" u="sng" dirty="0">
                <a:solidFill>
                  <a:schemeClr val="tx1"/>
                </a:solidFill>
              </a:rPr>
              <a:t>Taking a Systematic Approach</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a:extLst>
              <a:ext uri="{FF2B5EF4-FFF2-40B4-BE49-F238E27FC236}">
                <a16:creationId xmlns:a16="http://schemas.microsoft.com/office/drawing/2014/main" id="{E96DC169-F076-47CA-874C-B8103098F958}"/>
              </a:ext>
            </a:extLst>
          </p:cNvPr>
          <p:cNvSpPr>
            <a:spLocks noGrp="1" noChangeArrowheads="1"/>
          </p:cNvSpPr>
          <p:nvPr>
            <p:ph idx="1"/>
          </p:nvPr>
        </p:nvSpPr>
        <p:spPr/>
        <p:txBody>
          <a:bodyPr/>
          <a:lstStyle/>
          <a:p>
            <a:pPr eaLnBrk="1" hangingPunct="1"/>
            <a:r>
              <a:rPr lang="en-US" altLang="en-US"/>
              <a:t> Steps for problem solving</a:t>
            </a:r>
          </a:p>
          <a:p>
            <a:pPr lvl="1" eaLnBrk="1" hangingPunct="1"/>
            <a:r>
              <a:rPr lang="en-US" altLang="en-US"/>
              <a:t>Make an initial assessment about the type of case you are investigating</a:t>
            </a:r>
          </a:p>
          <a:p>
            <a:pPr lvl="1" eaLnBrk="1" hangingPunct="1"/>
            <a:r>
              <a:rPr lang="en-US" altLang="en-US"/>
              <a:t>Determine a preliminary design or approach to the case</a:t>
            </a:r>
          </a:p>
          <a:p>
            <a:pPr lvl="1" eaLnBrk="1" hangingPunct="1"/>
            <a:r>
              <a:rPr lang="en-US" altLang="en-US"/>
              <a:t>Create a detailed checklist</a:t>
            </a:r>
          </a:p>
          <a:p>
            <a:pPr lvl="1" eaLnBrk="1" hangingPunct="1"/>
            <a:r>
              <a:rPr lang="en-US" altLang="en-US"/>
              <a:t>Determine the resources you need</a:t>
            </a:r>
          </a:p>
          <a:p>
            <a:pPr lvl="1" eaLnBrk="1" hangingPunct="1"/>
            <a:r>
              <a:rPr lang="en-US" altLang="en-US"/>
              <a:t>Obtain and copy an evidence disk drive</a:t>
            </a:r>
          </a:p>
        </p:txBody>
      </p:sp>
      <p:sp>
        <p:nvSpPr>
          <p:cNvPr id="12290" name="Rectangle 2">
            <a:extLst>
              <a:ext uri="{FF2B5EF4-FFF2-40B4-BE49-F238E27FC236}">
                <a16:creationId xmlns:a16="http://schemas.microsoft.com/office/drawing/2014/main" id="{54F9399E-5545-49F3-83EB-3E0D5DD200BF}"/>
              </a:ext>
            </a:extLst>
          </p:cNvPr>
          <p:cNvSpPr>
            <a:spLocks noGrp="1" noChangeArrowheads="1"/>
          </p:cNvSpPr>
          <p:nvPr>
            <p:ph type="title"/>
          </p:nvPr>
        </p:nvSpPr>
        <p:spPr/>
        <p:txBody>
          <a:bodyPr/>
          <a:lstStyle/>
          <a:p>
            <a:pPr eaLnBrk="1" hangingPunct="1"/>
            <a:r>
              <a:rPr lang="en-US" altLang="en-US" u="sng" dirty="0">
                <a:solidFill>
                  <a:schemeClr val="tx1"/>
                </a:solidFill>
              </a:rPr>
              <a:t>Taking a Systematic Approach</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6">
            <a:extLst>
              <a:ext uri="{FF2B5EF4-FFF2-40B4-BE49-F238E27FC236}">
                <a16:creationId xmlns:a16="http://schemas.microsoft.com/office/drawing/2014/main" id="{4B66B543-C780-4E58-B7FC-6FAB5E95C1BF}"/>
              </a:ext>
            </a:extLst>
          </p:cNvPr>
          <p:cNvSpPr>
            <a:spLocks noGrp="1" noChangeArrowheads="1"/>
          </p:cNvSpPr>
          <p:nvPr>
            <p:ph idx="1"/>
          </p:nvPr>
        </p:nvSpPr>
        <p:spPr>
          <a:noFill/>
        </p:spPr>
        <p:txBody>
          <a:bodyPr/>
          <a:lstStyle/>
          <a:p>
            <a:pPr eaLnBrk="1" hangingPunct="1"/>
            <a:r>
              <a:rPr lang="en-US" altLang="en-US"/>
              <a:t> Steps for problem solving (continued) </a:t>
            </a:r>
          </a:p>
          <a:p>
            <a:pPr lvl="1" eaLnBrk="1" hangingPunct="1"/>
            <a:r>
              <a:rPr lang="en-US" altLang="en-US"/>
              <a:t>Identify the risks</a:t>
            </a:r>
          </a:p>
          <a:p>
            <a:pPr lvl="1" eaLnBrk="1" hangingPunct="1"/>
            <a:r>
              <a:rPr lang="en-US" altLang="en-US"/>
              <a:t>Mitigate or minimize the risks</a:t>
            </a:r>
          </a:p>
          <a:p>
            <a:pPr lvl="1" eaLnBrk="1" hangingPunct="1"/>
            <a:r>
              <a:rPr lang="en-US" altLang="en-US"/>
              <a:t>Test the design</a:t>
            </a:r>
          </a:p>
          <a:p>
            <a:pPr lvl="1" eaLnBrk="1" hangingPunct="1"/>
            <a:r>
              <a:rPr lang="en-US" altLang="en-US"/>
              <a:t>Analyze and recover the digital evidence</a:t>
            </a:r>
          </a:p>
          <a:p>
            <a:pPr lvl="1" eaLnBrk="1" hangingPunct="1"/>
            <a:r>
              <a:rPr lang="en-US" altLang="en-US"/>
              <a:t>Investigate the data you recover</a:t>
            </a:r>
          </a:p>
          <a:p>
            <a:pPr lvl="1" eaLnBrk="1" hangingPunct="1"/>
            <a:r>
              <a:rPr lang="en-US" altLang="en-US"/>
              <a:t>Complete the case report</a:t>
            </a:r>
          </a:p>
          <a:p>
            <a:pPr lvl="1" eaLnBrk="1" hangingPunct="1"/>
            <a:r>
              <a:rPr lang="en-US" altLang="en-US"/>
              <a:t>Critique the case</a:t>
            </a:r>
          </a:p>
        </p:txBody>
      </p:sp>
      <p:sp>
        <p:nvSpPr>
          <p:cNvPr id="13314" name="Rectangle 2">
            <a:extLst>
              <a:ext uri="{FF2B5EF4-FFF2-40B4-BE49-F238E27FC236}">
                <a16:creationId xmlns:a16="http://schemas.microsoft.com/office/drawing/2014/main" id="{32ECD99F-6A5A-4EE7-A9B8-9E055B69C97A}"/>
              </a:ext>
            </a:extLst>
          </p:cNvPr>
          <p:cNvSpPr>
            <a:spLocks noGrp="1" noChangeArrowheads="1"/>
          </p:cNvSpPr>
          <p:nvPr>
            <p:ph type="title"/>
          </p:nvPr>
        </p:nvSpPr>
        <p:spPr>
          <a:xfrm>
            <a:off x="152400" y="274638"/>
            <a:ext cx="8763000" cy="1143000"/>
          </a:xfrm>
        </p:spPr>
        <p:txBody>
          <a:bodyPr/>
          <a:lstStyle/>
          <a:p>
            <a:pPr eaLnBrk="1" hangingPunct="1"/>
            <a:r>
              <a:rPr lang="en-US" altLang="en-US" sz="3200" u="sng" dirty="0">
                <a:solidFill>
                  <a:schemeClr val="tx1"/>
                </a:solidFill>
              </a:rPr>
              <a:t>Taking a Systematic Approach</a:t>
            </a:r>
            <a:br>
              <a:rPr lang="en-US" altLang="en-US" sz="3200" u="sng" dirty="0">
                <a:solidFill>
                  <a:schemeClr val="tx1"/>
                </a:solidFill>
              </a:rPr>
            </a:br>
            <a:r>
              <a:rPr lang="en-US" altLang="en-US" sz="3200" u="sng" dirty="0">
                <a:solidFill>
                  <a:schemeClr val="tx1"/>
                </a:solidFill>
              </a:rPr>
              <a:t>(continued)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a:extLst>
              <a:ext uri="{FF2B5EF4-FFF2-40B4-BE49-F238E27FC236}">
                <a16:creationId xmlns:a16="http://schemas.microsoft.com/office/drawing/2014/main" id="{42EBC9D0-3462-40EE-9533-07EF59F1E65C}"/>
              </a:ext>
            </a:extLst>
          </p:cNvPr>
          <p:cNvSpPr>
            <a:spLocks noGrp="1" noChangeArrowheads="1"/>
          </p:cNvSpPr>
          <p:nvPr>
            <p:ph idx="1"/>
          </p:nvPr>
        </p:nvSpPr>
        <p:spPr>
          <a:xfrm>
            <a:off x="457200" y="1828800"/>
            <a:ext cx="8077200" cy="4267200"/>
          </a:xfrm>
        </p:spPr>
        <p:txBody>
          <a:bodyPr/>
          <a:lstStyle/>
          <a:p>
            <a:pPr eaLnBrk="1" hangingPunct="1"/>
            <a:r>
              <a:rPr lang="en-US" altLang="en-US"/>
              <a:t>Systematically outline the case details</a:t>
            </a:r>
          </a:p>
          <a:p>
            <a:pPr lvl="1" eaLnBrk="1" hangingPunct="1"/>
            <a:r>
              <a:rPr lang="en-US" altLang="en-US"/>
              <a:t>Situation</a:t>
            </a:r>
          </a:p>
          <a:p>
            <a:pPr lvl="1" eaLnBrk="1" hangingPunct="1"/>
            <a:r>
              <a:rPr lang="en-US" altLang="en-US"/>
              <a:t>Nature of the case</a:t>
            </a:r>
          </a:p>
          <a:p>
            <a:pPr lvl="1" eaLnBrk="1" hangingPunct="1"/>
            <a:r>
              <a:rPr lang="en-US" altLang="en-US"/>
              <a:t>Specifics of the case</a:t>
            </a:r>
          </a:p>
          <a:p>
            <a:pPr lvl="1" eaLnBrk="1" hangingPunct="1"/>
            <a:r>
              <a:rPr lang="en-US" altLang="en-US"/>
              <a:t>Type of evidence</a:t>
            </a:r>
          </a:p>
          <a:p>
            <a:pPr lvl="1" eaLnBrk="1" hangingPunct="1"/>
            <a:r>
              <a:rPr lang="en-US" altLang="en-US"/>
              <a:t>Operating system</a:t>
            </a:r>
          </a:p>
          <a:p>
            <a:pPr lvl="1" eaLnBrk="1" hangingPunct="1"/>
            <a:r>
              <a:rPr lang="en-US" altLang="en-US"/>
              <a:t>Known disk format</a:t>
            </a:r>
          </a:p>
          <a:p>
            <a:pPr lvl="1" eaLnBrk="1" hangingPunct="1"/>
            <a:r>
              <a:rPr lang="en-US" altLang="en-US"/>
              <a:t>Location of evidence</a:t>
            </a:r>
          </a:p>
        </p:txBody>
      </p:sp>
      <p:sp>
        <p:nvSpPr>
          <p:cNvPr id="14338" name="Rectangle 2">
            <a:extLst>
              <a:ext uri="{FF2B5EF4-FFF2-40B4-BE49-F238E27FC236}">
                <a16:creationId xmlns:a16="http://schemas.microsoft.com/office/drawing/2014/main" id="{37DBA0E5-1DF7-44F7-8934-64160CA6C4F0}"/>
              </a:ext>
            </a:extLst>
          </p:cNvPr>
          <p:cNvSpPr>
            <a:spLocks noGrp="1" noChangeArrowheads="1"/>
          </p:cNvSpPr>
          <p:nvPr>
            <p:ph type="title"/>
          </p:nvPr>
        </p:nvSpPr>
        <p:spPr/>
        <p:txBody>
          <a:bodyPr/>
          <a:lstStyle/>
          <a:p>
            <a:pPr eaLnBrk="1" hangingPunct="1"/>
            <a:r>
              <a:rPr lang="en-US" altLang="en-US" u="sng" dirty="0">
                <a:solidFill>
                  <a:schemeClr val="tx1"/>
                </a:solidFill>
              </a:rPr>
              <a:t>Assessing the Case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a:extLst>
              <a:ext uri="{FF2B5EF4-FFF2-40B4-BE49-F238E27FC236}">
                <a16:creationId xmlns:a16="http://schemas.microsoft.com/office/drawing/2014/main" id="{FE887CC5-8AF9-4202-BA2F-155CAC179982}"/>
              </a:ext>
            </a:extLst>
          </p:cNvPr>
          <p:cNvSpPr>
            <a:spLocks noGrp="1" noChangeArrowheads="1"/>
          </p:cNvSpPr>
          <p:nvPr>
            <p:ph idx="1"/>
          </p:nvPr>
        </p:nvSpPr>
        <p:spPr/>
        <p:txBody>
          <a:bodyPr/>
          <a:lstStyle/>
          <a:p>
            <a:pPr eaLnBrk="1" hangingPunct="1"/>
            <a:r>
              <a:rPr lang="en-US" altLang="en-US"/>
              <a:t>Based on case details, you can determine the case requirements</a:t>
            </a:r>
          </a:p>
          <a:p>
            <a:pPr lvl="1" eaLnBrk="1" hangingPunct="1"/>
            <a:r>
              <a:rPr lang="en-US" altLang="en-US"/>
              <a:t>Type of evidence</a:t>
            </a:r>
          </a:p>
          <a:p>
            <a:pPr lvl="1" eaLnBrk="1" hangingPunct="1"/>
            <a:r>
              <a:rPr lang="en-US" altLang="en-US"/>
              <a:t>Computer forensics tools</a:t>
            </a:r>
          </a:p>
          <a:p>
            <a:pPr lvl="1" eaLnBrk="1" hangingPunct="1"/>
            <a:r>
              <a:rPr lang="en-US" altLang="en-US"/>
              <a:t>Special operating systems</a:t>
            </a:r>
          </a:p>
        </p:txBody>
      </p:sp>
      <p:sp>
        <p:nvSpPr>
          <p:cNvPr id="15362" name="Rectangle 2">
            <a:extLst>
              <a:ext uri="{FF2B5EF4-FFF2-40B4-BE49-F238E27FC236}">
                <a16:creationId xmlns:a16="http://schemas.microsoft.com/office/drawing/2014/main" id="{DCD63FFE-B508-4CE6-B797-241DA080750F}"/>
              </a:ext>
            </a:extLst>
          </p:cNvPr>
          <p:cNvSpPr>
            <a:spLocks noGrp="1" noChangeArrowheads="1"/>
          </p:cNvSpPr>
          <p:nvPr>
            <p:ph type="title"/>
          </p:nvPr>
        </p:nvSpPr>
        <p:spPr/>
        <p:txBody>
          <a:bodyPr/>
          <a:lstStyle/>
          <a:p>
            <a:pPr eaLnBrk="1" hangingPunct="1"/>
            <a:r>
              <a:rPr lang="en-US" altLang="en-US" u="sng" dirty="0">
                <a:solidFill>
                  <a:schemeClr val="tx1"/>
                </a:solidFill>
              </a:rPr>
              <a:t>Assessing the Case (continued)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a:extLst>
              <a:ext uri="{FF2B5EF4-FFF2-40B4-BE49-F238E27FC236}">
                <a16:creationId xmlns:a16="http://schemas.microsoft.com/office/drawing/2014/main" id="{55143C1F-87B5-4133-A922-2DAEFB068E81}"/>
              </a:ext>
            </a:extLst>
          </p:cNvPr>
          <p:cNvSpPr>
            <a:spLocks noGrp="1" noChangeArrowheads="1"/>
          </p:cNvSpPr>
          <p:nvPr>
            <p:ph idx="1"/>
          </p:nvPr>
        </p:nvSpPr>
        <p:spPr/>
        <p:txBody>
          <a:bodyPr/>
          <a:lstStyle/>
          <a:p>
            <a:pPr eaLnBrk="1" hangingPunct="1"/>
            <a:r>
              <a:rPr lang="en-US" altLang="en-US"/>
              <a:t>A basic investigation plan should include the following activities:</a:t>
            </a:r>
            <a:endParaRPr lang="en-US" altLang="en-US" sz="2200"/>
          </a:p>
          <a:p>
            <a:pPr lvl="1" eaLnBrk="1" hangingPunct="1"/>
            <a:r>
              <a:rPr lang="en-US" altLang="en-US"/>
              <a:t>Acquire the evidence</a:t>
            </a:r>
          </a:p>
          <a:p>
            <a:pPr lvl="1" eaLnBrk="1" hangingPunct="1"/>
            <a:r>
              <a:rPr lang="en-US" altLang="en-US"/>
              <a:t>Complete an evidence form and establish a chain of custody</a:t>
            </a:r>
          </a:p>
          <a:p>
            <a:pPr lvl="1" eaLnBrk="1" hangingPunct="1"/>
            <a:r>
              <a:rPr lang="en-US" altLang="en-US"/>
              <a:t>Transport the evidence to a computer forensics lab</a:t>
            </a:r>
          </a:p>
          <a:p>
            <a:pPr lvl="1" eaLnBrk="1" hangingPunct="1"/>
            <a:r>
              <a:rPr lang="en-US" altLang="en-US"/>
              <a:t>Secure evidence in an </a:t>
            </a:r>
            <a:r>
              <a:rPr lang="en-US" altLang="en-US" b="1"/>
              <a:t>approved secure container</a:t>
            </a:r>
          </a:p>
        </p:txBody>
      </p:sp>
      <p:sp>
        <p:nvSpPr>
          <p:cNvPr id="16386" name="Rectangle 2">
            <a:extLst>
              <a:ext uri="{FF2B5EF4-FFF2-40B4-BE49-F238E27FC236}">
                <a16:creationId xmlns:a16="http://schemas.microsoft.com/office/drawing/2014/main" id="{70EDC396-9D15-4B5C-BF42-3A7D6BD4C2BF}"/>
              </a:ext>
            </a:extLst>
          </p:cNvPr>
          <p:cNvSpPr>
            <a:spLocks noGrp="1" noChangeArrowheads="1"/>
          </p:cNvSpPr>
          <p:nvPr>
            <p:ph type="title"/>
          </p:nvPr>
        </p:nvSpPr>
        <p:spPr/>
        <p:txBody>
          <a:bodyPr/>
          <a:lstStyle/>
          <a:p>
            <a:pPr eaLnBrk="1" hangingPunct="1"/>
            <a:r>
              <a:rPr lang="en-US" altLang="en-US" u="sng" dirty="0">
                <a:solidFill>
                  <a:schemeClr val="tx1"/>
                </a:solidFill>
              </a:rPr>
              <a:t>Planning Your Investigation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a:extLst>
              <a:ext uri="{FF2B5EF4-FFF2-40B4-BE49-F238E27FC236}">
                <a16:creationId xmlns:a16="http://schemas.microsoft.com/office/drawing/2014/main" id="{BC7ECFC1-9934-477D-84F4-6F4016FF850F}"/>
              </a:ext>
            </a:extLst>
          </p:cNvPr>
          <p:cNvSpPr>
            <a:spLocks noGrp="1" noChangeArrowheads="1"/>
          </p:cNvSpPr>
          <p:nvPr>
            <p:ph idx="1"/>
          </p:nvPr>
        </p:nvSpPr>
        <p:spPr/>
        <p:txBody>
          <a:bodyPr/>
          <a:lstStyle/>
          <a:p>
            <a:pPr eaLnBrk="1" hangingPunct="1"/>
            <a:r>
              <a:rPr lang="en-US" altLang="en-US"/>
              <a:t>A basic investigation plan (continued):</a:t>
            </a:r>
          </a:p>
          <a:p>
            <a:pPr lvl="1" eaLnBrk="1" hangingPunct="1"/>
            <a:r>
              <a:rPr lang="en-US" altLang="en-US"/>
              <a:t>Prepare a forensics workstation</a:t>
            </a:r>
          </a:p>
          <a:p>
            <a:pPr lvl="1" eaLnBrk="1" hangingPunct="1"/>
            <a:r>
              <a:rPr lang="en-US" altLang="en-US"/>
              <a:t>Obtain the evidence from the secure container</a:t>
            </a:r>
          </a:p>
          <a:p>
            <a:pPr lvl="1" eaLnBrk="1" hangingPunct="1"/>
            <a:r>
              <a:rPr lang="en-US" altLang="en-US"/>
              <a:t>Make a forensic copy of the evidence</a:t>
            </a:r>
          </a:p>
          <a:p>
            <a:pPr lvl="1" eaLnBrk="1" hangingPunct="1"/>
            <a:r>
              <a:rPr lang="en-US" altLang="en-US"/>
              <a:t>Return the evidence to the secure container</a:t>
            </a:r>
          </a:p>
          <a:p>
            <a:pPr lvl="1" eaLnBrk="1" hangingPunct="1"/>
            <a:r>
              <a:rPr lang="en-US" altLang="en-US"/>
              <a:t>Process the copied evidence with computer forensics tools</a:t>
            </a:r>
          </a:p>
          <a:p>
            <a:pPr eaLnBrk="1" hangingPunct="1"/>
            <a:endParaRPr lang="en-US" altLang="en-US"/>
          </a:p>
          <a:p>
            <a:pPr lvl="1" eaLnBrk="1" hangingPunct="1"/>
            <a:endParaRPr lang="en-US" altLang="en-US"/>
          </a:p>
        </p:txBody>
      </p:sp>
      <p:sp>
        <p:nvSpPr>
          <p:cNvPr id="17410" name="Rectangle 2">
            <a:extLst>
              <a:ext uri="{FF2B5EF4-FFF2-40B4-BE49-F238E27FC236}">
                <a16:creationId xmlns:a16="http://schemas.microsoft.com/office/drawing/2014/main" id="{0724687D-2AAD-455A-8679-82240D944697}"/>
              </a:ext>
            </a:extLst>
          </p:cNvPr>
          <p:cNvSpPr>
            <a:spLocks noGrp="1" noChangeArrowheads="1"/>
          </p:cNvSpPr>
          <p:nvPr>
            <p:ph type="title"/>
          </p:nvPr>
        </p:nvSpPr>
        <p:spPr/>
        <p:txBody>
          <a:bodyPr/>
          <a:lstStyle/>
          <a:p>
            <a:pPr eaLnBrk="1" hangingPunct="1"/>
            <a:r>
              <a:rPr lang="en-US" altLang="en-US" u="sng" dirty="0">
                <a:solidFill>
                  <a:schemeClr val="tx1"/>
                </a:solidFill>
              </a:rPr>
              <a:t>Planning Your Investigation</a:t>
            </a:r>
            <a:br>
              <a:rPr lang="en-US" altLang="en-US" u="sng" dirty="0">
                <a:solidFill>
                  <a:schemeClr val="tx1"/>
                </a:solidFill>
              </a:rPr>
            </a:br>
            <a:r>
              <a:rPr lang="en-US" altLang="en-US" u="sng" dirty="0">
                <a:solidFill>
                  <a:schemeClr val="tx1"/>
                </a:solidFill>
              </a:rPr>
              <a:t>(continued)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32C790FF-FFAA-4208-834B-102B0A9A1568}"/>
              </a:ext>
            </a:extLst>
          </p:cNvPr>
          <p:cNvSpPr>
            <a:spLocks noGrp="1" noChangeArrowheads="1"/>
          </p:cNvSpPr>
          <p:nvPr>
            <p:ph idx="1"/>
          </p:nvPr>
        </p:nvSpPr>
        <p:spPr/>
        <p:txBody>
          <a:bodyPr/>
          <a:lstStyle/>
          <a:p>
            <a:pPr eaLnBrk="1" hangingPunct="1"/>
            <a:r>
              <a:rPr lang="en-US" altLang="en-US"/>
              <a:t>An </a:t>
            </a:r>
            <a:r>
              <a:rPr lang="en-US" altLang="en-US" b="1"/>
              <a:t>evidence custody form </a:t>
            </a:r>
            <a:r>
              <a:rPr lang="en-US" altLang="en-US"/>
              <a:t>helps you document what has been done with the original evidence and its forensics copies</a:t>
            </a:r>
          </a:p>
          <a:p>
            <a:pPr eaLnBrk="1" hangingPunct="1"/>
            <a:r>
              <a:rPr lang="en-US" altLang="en-US"/>
              <a:t>Two types</a:t>
            </a:r>
          </a:p>
          <a:p>
            <a:pPr lvl="1" eaLnBrk="1" hangingPunct="1"/>
            <a:r>
              <a:rPr lang="en-US" altLang="en-US" b="1"/>
              <a:t>Single-evidence form</a:t>
            </a:r>
          </a:p>
          <a:p>
            <a:pPr lvl="2" eaLnBrk="1" hangingPunct="1"/>
            <a:r>
              <a:rPr lang="en-US" altLang="en-US"/>
              <a:t>Lists each piece of evidence on a separate page</a:t>
            </a:r>
          </a:p>
          <a:p>
            <a:pPr lvl="1" eaLnBrk="1" hangingPunct="1"/>
            <a:r>
              <a:rPr lang="en-US" altLang="en-US" b="1"/>
              <a:t>Multi-evidence form</a:t>
            </a:r>
          </a:p>
        </p:txBody>
      </p:sp>
      <p:sp>
        <p:nvSpPr>
          <p:cNvPr id="18434" name="Rectangle 2">
            <a:extLst>
              <a:ext uri="{FF2B5EF4-FFF2-40B4-BE49-F238E27FC236}">
                <a16:creationId xmlns:a16="http://schemas.microsoft.com/office/drawing/2014/main" id="{DBD4E81D-E122-4453-AD1C-46C245DAE99F}"/>
              </a:ext>
            </a:extLst>
          </p:cNvPr>
          <p:cNvSpPr>
            <a:spLocks noGrp="1" noChangeArrowheads="1"/>
          </p:cNvSpPr>
          <p:nvPr>
            <p:ph type="title"/>
          </p:nvPr>
        </p:nvSpPr>
        <p:spPr/>
        <p:txBody>
          <a:bodyPr/>
          <a:lstStyle/>
          <a:p>
            <a:pPr eaLnBrk="1" hangingPunct="1"/>
            <a:r>
              <a:rPr lang="en-US" altLang="en-US" u="sng" dirty="0">
                <a:solidFill>
                  <a:schemeClr val="tx1"/>
                </a:solidFill>
              </a:rPr>
              <a:t>Planning Your Investigation</a:t>
            </a:r>
            <a:br>
              <a:rPr lang="en-US" altLang="en-US" u="sng" dirty="0">
                <a:solidFill>
                  <a:schemeClr val="tx1"/>
                </a:solidFill>
              </a:rPr>
            </a:br>
            <a:r>
              <a:rPr lang="en-US" altLang="en-US" u="sng" dirty="0">
                <a:solidFill>
                  <a:schemeClr val="tx1"/>
                </a:solidFill>
              </a:rPr>
              <a:t>(continued)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MY" b="1" dirty="0"/>
              <a:t>At the end of this topic, You should be able to:</a:t>
            </a:r>
          </a:p>
          <a:p>
            <a:r>
              <a:rPr lang="en-MY" dirty="0"/>
              <a:t>Describe the Computer Forensic</a:t>
            </a:r>
          </a:p>
          <a:p>
            <a:r>
              <a:rPr lang="en-MY" dirty="0"/>
              <a:t>Discuss different Processes of Computer Forensic</a:t>
            </a:r>
          </a:p>
          <a:p>
            <a:r>
              <a:rPr lang="en-MY" dirty="0"/>
              <a:t>Discuss the Computer Investigations</a:t>
            </a:r>
          </a:p>
          <a:p>
            <a:endParaRPr lang="en-MY" dirty="0"/>
          </a:p>
          <a:p>
            <a:pPr marL="0" indent="0">
              <a:buNone/>
            </a:pPr>
            <a:endParaRPr lang="en-MY" dirty="0"/>
          </a:p>
          <a:p>
            <a:endParaRPr lang="en-MY" dirty="0"/>
          </a:p>
        </p:txBody>
      </p:sp>
      <p:sp>
        <p:nvSpPr>
          <p:cNvPr id="2" name="Title 1"/>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Learning Outcome</a:t>
            </a:r>
            <a:endParaRPr lang="en-MY" b="1" u="sng" dirty="0">
              <a:solidFill>
                <a:schemeClr val="tx1"/>
              </a:solidFill>
              <a:latin typeface="Century Gothic" panose="020B0502020202020204" pitchFamily="34" charset="0"/>
              <a:ea typeface="新細明體" pitchFamily="18" charset="-120"/>
            </a:endParaRP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3 of 19</a:t>
            </a:r>
          </a:p>
        </p:txBody>
      </p:sp>
    </p:spTree>
    <p:extLst>
      <p:ext uri="{BB962C8B-B14F-4D97-AF65-F5344CB8AC3E}">
        <p14:creationId xmlns:p14="http://schemas.microsoft.com/office/powerpoint/2010/main" val="2553272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AADC5B4E-1BD3-4FC5-BA5F-E9B50B7012FD}"/>
              </a:ext>
            </a:extLst>
          </p:cNvPr>
          <p:cNvSpPr>
            <a:spLocks noGrp="1" noChangeArrowheads="1"/>
          </p:cNvSpPr>
          <p:nvPr>
            <p:ph type="title"/>
          </p:nvPr>
        </p:nvSpPr>
        <p:spPr>
          <a:xfrm>
            <a:off x="533400" y="0"/>
            <a:ext cx="8077200" cy="1143000"/>
          </a:xfrm>
        </p:spPr>
        <p:txBody>
          <a:bodyPr/>
          <a:lstStyle/>
          <a:p>
            <a:pPr eaLnBrk="1" hangingPunct="1"/>
            <a:r>
              <a:rPr lang="en-US" altLang="en-US" sz="3200" u="sng" dirty="0">
                <a:solidFill>
                  <a:schemeClr val="tx1"/>
                </a:solidFill>
              </a:rPr>
              <a:t>Planning Your Investigation</a:t>
            </a:r>
            <a:br>
              <a:rPr lang="en-US" altLang="en-US" sz="3200" u="sng" dirty="0">
                <a:solidFill>
                  <a:schemeClr val="tx1"/>
                </a:solidFill>
              </a:rPr>
            </a:br>
            <a:r>
              <a:rPr lang="en-US" altLang="en-US" sz="3200" u="sng" dirty="0">
                <a:solidFill>
                  <a:schemeClr val="tx1"/>
                </a:solidFill>
              </a:rPr>
              <a:t>(continued)</a:t>
            </a:r>
          </a:p>
        </p:txBody>
      </p:sp>
      <p:pic>
        <p:nvPicPr>
          <p:cNvPr id="3" name="Picture 2">
            <a:extLst>
              <a:ext uri="{FF2B5EF4-FFF2-40B4-BE49-F238E27FC236}">
                <a16:creationId xmlns:a16="http://schemas.microsoft.com/office/drawing/2014/main" id="{09164836-1551-4A8D-969E-658E1354AE5E}"/>
              </a:ext>
            </a:extLst>
          </p:cNvPr>
          <p:cNvPicPr>
            <a:picLocks noChangeAspect="1"/>
          </p:cNvPicPr>
          <p:nvPr/>
        </p:nvPicPr>
        <p:blipFill>
          <a:blip r:embed="rId2"/>
          <a:stretch>
            <a:fillRect/>
          </a:stretch>
        </p:blipFill>
        <p:spPr>
          <a:xfrm>
            <a:off x="1684934" y="1143000"/>
            <a:ext cx="5839394" cy="546848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52CFF079-36E2-4C7B-9B87-809D6B391B2A}"/>
              </a:ext>
            </a:extLst>
          </p:cNvPr>
          <p:cNvSpPr>
            <a:spLocks noGrp="1" noChangeArrowheads="1"/>
          </p:cNvSpPr>
          <p:nvPr>
            <p:ph type="title"/>
          </p:nvPr>
        </p:nvSpPr>
        <p:spPr>
          <a:xfrm>
            <a:off x="533400" y="0"/>
            <a:ext cx="8077200" cy="1143000"/>
          </a:xfrm>
        </p:spPr>
        <p:txBody>
          <a:bodyPr/>
          <a:lstStyle/>
          <a:p>
            <a:pPr eaLnBrk="1" hangingPunct="1"/>
            <a:r>
              <a:rPr lang="en-US" altLang="en-US" sz="3200" u="sng" dirty="0">
                <a:solidFill>
                  <a:schemeClr val="tx1"/>
                </a:solidFill>
              </a:rPr>
              <a:t>Planning Your Investigation</a:t>
            </a:r>
            <a:br>
              <a:rPr lang="en-US" altLang="en-US" sz="3200" u="sng" dirty="0">
                <a:solidFill>
                  <a:schemeClr val="tx1"/>
                </a:solidFill>
              </a:rPr>
            </a:br>
            <a:r>
              <a:rPr lang="en-US" altLang="en-US" sz="3200" u="sng" dirty="0">
                <a:solidFill>
                  <a:schemeClr val="tx1"/>
                </a:solidFill>
              </a:rPr>
              <a:t>(continued)</a:t>
            </a:r>
          </a:p>
        </p:txBody>
      </p:sp>
      <p:pic>
        <p:nvPicPr>
          <p:cNvPr id="3" name="Picture 2">
            <a:extLst>
              <a:ext uri="{FF2B5EF4-FFF2-40B4-BE49-F238E27FC236}">
                <a16:creationId xmlns:a16="http://schemas.microsoft.com/office/drawing/2014/main" id="{CFF0F15A-1E4C-43BA-B1AA-FF2D77F8C623}"/>
              </a:ext>
            </a:extLst>
          </p:cNvPr>
          <p:cNvPicPr>
            <a:picLocks noChangeAspect="1"/>
          </p:cNvPicPr>
          <p:nvPr/>
        </p:nvPicPr>
        <p:blipFill>
          <a:blip r:embed="rId2"/>
          <a:stretch>
            <a:fillRect/>
          </a:stretch>
        </p:blipFill>
        <p:spPr>
          <a:xfrm>
            <a:off x="1907704" y="1149016"/>
            <a:ext cx="5544616" cy="546028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a:extLst>
              <a:ext uri="{FF2B5EF4-FFF2-40B4-BE49-F238E27FC236}">
                <a16:creationId xmlns:a16="http://schemas.microsoft.com/office/drawing/2014/main" id="{0838A407-91DC-485E-A50C-49309CDD0794}"/>
              </a:ext>
            </a:extLst>
          </p:cNvPr>
          <p:cNvSpPr>
            <a:spLocks noGrp="1" noChangeArrowheads="1"/>
          </p:cNvSpPr>
          <p:nvPr>
            <p:ph idx="1"/>
          </p:nvPr>
        </p:nvSpPr>
        <p:spPr/>
        <p:txBody>
          <a:bodyPr/>
          <a:lstStyle/>
          <a:p>
            <a:pPr eaLnBrk="1" hangingPunct="1">
              <a:lnSpc>
                <a:spcPct val="80000"/>
              </a:lnSpc>
            </a:pPr>
            <a:r>
              <a:rPr lang="en-US" altLang="en-US"/>
              <a:t>Use </a:t>
            </a:r>
            <a:r>
              <a:rPr lang="en-US" altLang="en-US" b="1"/>
              <a:t>evidence bags</a:t>
            </a:r>
            <a:r>
              <a:rPr lang="en-US" altLang="en-US"/>
              <a:t> to secure and catalog the evidence</a:t>
            </a:r>
          </a:p>
          <a:p>
            <a:pPr eaLnBrk="1" hangingPunct="1">
              <a:lnSpc>
                <a:spcPct val="80000"/>
              </a:lnSpc>
            </a:pPr>
            <a:r>
              <a:rPr lang="en-US" altLang="en-US"/>
              <a:t>Use computer safe products</a:t>
            </a:r>
          </a:p>
          <a:p>
            <a:pPr lvl="1" eaLnBrk="1" hangingPunct="1">
              <a:lnSpc>
                <a:spcPct val="80000"/>
              </a:lnSpc>
            </a:pPr>
            <a:r>
              <a:rPr lang="en-US" altLang="en-US" sz="2600"/>
              <a:t>Antistatic bags</a:t>
            </a:r>
          </a:p>
          <a:p>
            <a:pPr lvl="1" eaLnBrk="1" hangingPunct="1">
              <a:lnSpc>
                <a:spcPct val="80000"/>
              </a:lnSpc>
            </a:pPr>
            <a:r>
              <a:rPr lang="en-US" altLang="en-US" sz="2600"/>
              <a:t>Antistatic pads</a:t>
            </a:r>
          </a:p>
          <a:p>
            <a:pPr eaLnBrk="1" hangingPunct="1">
              <a:lnSpc>
                <a:spcPct val="80000"/>
              </a:lnSpc>
            </a:pPr>
            <a:r>
              <a:rPr lang="en-US" altLang="en-US"/>
              <a:t>Use well padded containers</a:t>
            </a:r>
          </a:p>
          <a:p>
            <a:pPr eaLnBrk="1" hangingPunct="1">
              <a:lnSpc>
                <a:spcPct val="80000"/>
              </a:lnSpc>
            </a:pPr>
            <a:r>
              <a:rPr lang="en-US" altLang="en-US"/>
              <a:t>Use evidence tape to seal all openings</a:t>
            </a:r>
          </a:p>
          <a:p>
            <a:pPr lvl="1" eaLnBrk="1" hangingPunct="1">
              <a:lnSpc>
                <a:spcPct val="80000"/>
              </a:lnSpc>
            </a:pPr>
            <a:r>
              <a:rPr lang="en-US" altLang="en-US" sz="2600"/>
              <a:t>Floppy disk or CD drives</a:t>
            </a:r>
          </a:p>
          <a:p>
            <a:pPr lvl="1" eaLnBrk="1" hangingPunct="1">
              <a:lnSpc>
                <a:spcPct val="80000"/>
              </a:lnSpc>
            </a:pPr>
            <a:r>
              <a:rPr lang="en-US" altLang="en-US" sz="2600"/>
              <a:t>Power supply electrical cord</a:t>
            </a:r>
          </a:p>
        </p:txBody>
      </p:sp>
      <p:sp>
        <p:nvSpPr>
          <p:cNvPr id="21506" name="Rectangle 2">
            <a:extLst>
              <a:ext uri="{FF2B5EF4-FFF2-40B4-BE49-F238E27FC236}">
                <a16:creationId xmlns:a16="http://schemas.microsoft.com/office/drawing/2014/main" id="{FE04F186-E41F-4446-AE02-7828183201F3}"/>
              </a:ext>
            </a:extLst>
          </p:cNvPr>
          <p:cNvSpPr>
            <a:spLocks noGrp="1" noChangeArrowheads="1"/>
          </p:cNvSpPr>
          <p:nvPr>
            <p:ph type="title"/>
          </p:nvPr>
        </p:nvSpPr>
        <p:spPr/>
        <p:txBody>
          <a:bodyPr/>
          <a:lstStyle/>
          <a:p>
            <a:pPr eaLnBrk="1" hangingPunct="1"/>
            <a:r>
              <a:rPr lang="en-US" altLang="en-US" b="1" u="sng" dirty="0">
                <a:solidFill>
                  <a:schemeClr val="tx1"/>
                </a:solidFill>
              </a:rPr>
              <a:t>Securing Your Evidence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a:extLst>
              <a:ext uri="{FF2B5EF4-FFF2-40B4-BE49-F238E27FC236}">
                <a16:creationId xmlns:a16="http://schemas.microsoft.com/office/drawing/2014/main" id="{424D56C0-12F0-4018-86EC-C6D681FAE67A}"/>
              </a:ext>
            </a:extLst>
          </p:cNvPr>
          <p:cNvSpPr>
            <a:spLocks noGrp="1" noChangeArrowheads="1"/>
          </p:cNvSpPr>
          <p:nvPr>
            <p:ph idx="1"/>
          </p:nvPr>
        </p:nvSpPr>
        <p:spPr/>
        <p:txBody>
          <a:bodyPr/>
          <a:lstStyle/>
          <a:p>
            <a:pPr eaLnBrk="1" hangingPunct="1">
              <a:lnSpc>
                <a:spcPct val="80000"/>
              </a:lnSpc>
            </a:pPr>
            <a:r>
              <a:rPr lang="en-US" altLang="en-US"/>
              <a:t>Write your initials on tape to prove that evidence has not been tampered with</a:t>
            </a:r>
          </a:p>
          <a:p>
            <a:pPr eaLnBrk="1" hangingPunct="1">
              <a:lnSpc>
                <a:spcPct val="80000"/>
              </a:lnSpc>
            </a:pPr>
            <a:r>
              <a:rPr lang="en-US" altLang="en-US"/>
              <a:t>Consider computer specific temperature and humidity ranges</a:t>
            </a:r>
          </a:p>
        </p:txBody>
      </p:sp>
      <p:sp>
        <p:nvSpPr>
          <p:cNvPr id="22530" name="Rectangle 2">
            <a:extLst>
              <a:ext uri="{FF2B5EF4-FFF2-40B4-BE49-F238E27FC236}">
                <a16:creationId xmlns:a16="http://schemas.microsoft.com/office/drawing/2014/main" id="{24F97E67-91BE-4468-A078-8BEA1B25BB93}"/>
              </a:ext>
            </a:extLst>
          </p:cNvPr>
          <p:cNvSpPr>
            <a:spLocks noGrp="1" noChangeArrowheads="1"/>
          </p:cNvSpPr>
          <p:nvPr>
            <p:ph type="title"/>
          </p:nvPr>
        </p:nvSpPr>
        <p:spPr/>
        <p:txBody>
          <a:bodyPr/>
          <a:lstStyle/>
          <a:p>
            <a:pPr eaLnBrk="1" hangingPunct="1"/>
            <a:r>
              <a:rPr lang="en-US" altLang="en-US" b="1" u="sng" dirty="0">
                <a:solidFill>
                  <a:schemeClr val="tx1"/>
                </a:solidFill>
              </a:rPr>
              <a:t>Securing Your Evidence (continued)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a:extLst>
              <a:ext uri="{FF2B5EF4-FFF2-40B4-BE49-F238E27FC236}">
                <a16:creationId xmlns:a16="http://schemas.microsoft.com/office/drawing/2014/main" id="{E035E4AF-7613-4042-9DDC-67B8EF591CB7}"/>
              </a:ext>
            </a:extLst>
          </p:cNvPr>
          <p:cNvSpPr>
            <a:spLocks noGrp="1" noChangeArrowheads="1"/>
          </p:cNvSpPr>
          <p:nvPr>
            <p:ph type="ctrTitle"/>
          </p:nvPr>
        </p:nvSpPr>
        <p:spPr>
          <a:xfrm>
            <a:off x="2133600" y="3505200"/>
            <a:ext cx="6754812" cy="1470025"/>
          </a:xfrm>
        </p:spPr>
        <p:txBody>
          <a:bodyPr/>
          <a:lstStyle/>
          <a:p>
            <a:pPr eaLnBrk="1" hangingPunct="1">
              <a:defRPr/>
            </a:pPr>
            <a:r>
              <a:rPr lang="en-US" dirty="0">
                <a:solidFill>
                  <a:schemeClr val="tx1"/>
                </a:solidFill>
              </a:rPr>
              <a:t>Procedures for Corporate High-Tech Investigations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a:extLst>
              <a:ext uri="{FF2B5EF4-FFF2-40B4-BE49-F238E27FC236}">
                <a16:creationId xmlns:a16="http://schemas.microsoft.com/office/drawing/2014/main" id="{5F1BD033-EF44-4C9D-9D68-DC23D1ED5F49}"/>
              </a:ext>
            </a:extLst>
          </p:cNvPr>
          <p:cNvSpPr>
            <a:spLocks noGrp="1" noChangeArrowheads="1"/>
          </p:cNvSpPr>
          <p:nvPr>
            <p:ph idx="1"/>
          </p:nvPr>
        </p:nvSpPr>
        <p:spPr/>
        <p:txBody>
          <a:bodyPr/>
          <a:lstStyle/>
          <a:p>
            <a:pPr eaLnBrk="1" hangingPunct="1"/>
            <a:r>
              <a:rPr lang="en-US" altLang="en-US"/>
              <a:t>Develop formal procedures and informal checklists </a:t>
            </a:r>
          </a:p>
          <a:p>
            <a:pPr lvl="1" eaLnBrk="1" hangingPunct="1"/>
            <a:r>
              <a:rPr lang="en-US" altLang="en-US"/>
              <a:t>To cover all issues important to high-tech investigations</a:t>
            </a:r>
          </a:p>
        </p:txBody>
      </p:sp>
      <p:sp>
        <p:nvSpPr>
          <p:cNvPr id="24578" name="Rectangle 2">
            <a:extLst>
              <a:ext uri="{FF2B5EF4-FFF2-40B4-BE49-F238E27FC236}">
                <a16:creationId xmlns:a16="http://schemas.microsoft.com/office/drawing/2014/main" id="{1E453D0D-258C-42A8-A30B-40CBB32D56F7}"/>
              </a:ext>
            </a:extLst>
          </p:cNvPr>
          <p:cNvSpPr>
            <a:spLocks noGrp="1" noChangeArrowheads="1"/>
          </p:cNvSpPr>
          <p:nvPr>
            <p:ph type="title"/>
          </p:nvPr>
        </p:nvSpPr>
        <p:spPr/>
        <p:txBody>
          <a:bodyPr/>
          <a:lstStyle/>
          <a:p>
            <a:pPr eaLnBrk="1" hangingPunct="1"/>
            <a:r>
              <a:rPr lang="en-US" altLang="en-US" b="1" u="sng" dirty="0">
                <a:solidFill>
                  <a:schemeClr val="tx1"/>
                </a:solidFill>
              </a:rPr>
              <a:t>Procedures for Corporate High-Tech Investigations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a:extLst>
              <a:ext uri="{FF2B5EF4-FFF2-40B4-BE49-F238E27FC236}">
                <a16:creationId xmlns:a16="http://schemas.microsoft.com/office/drawing/2014/main" id="{5F8CEF74-81A0-4565-863B-71A1BD128664}"/>
              </a:ext>
            </a:extLst>
          </p:cNvPr>
          <p:cNvSpPr>
            <a:spLocks noGrp="1" noChangeArrowheads="1"/>
          </p:cNvSpPr>
          <p:nvPr>
            <p:ph idx="1"/>
          </p:nvPr>
        </p:nvSpPr>
        <p:spPr/>
        <p:txBody>
          <a:bodyPr/>
          <a:lstStyle/>
          <a:p>
            <a:pPr eaLnBrk="1" hangingPunct="1"/>
            <a:r>
              <a:rPr lang="en-US" altLang="en-US"/>
              <a:t>Majority of investigative work for termination cases involves employee abuse of corporate assets</a:t>
            </a:r>
          </a:p>
          <a:p>
            <a:pPr eaLnBrk="1" hangingPunct="1"/>
            <a:r>
              <a:rPr lang="en-US" altLang="en-US"/>
              <a:t>Internet abuse investigations</a:t>
            </a:r>
          </a:p>
          <a:p>
            <a:pPr lvl="1" eaLnBrk="1" hangingPunct="1"/>
            <a:r>
              <a:rPr lang="en-US" altLang="en-US"/>
              <a:t>To conduct an investigation you need:</a:t>
            </a:r>
          </a:p>
          <a:p>
            <a:pPr lvl="2" eaLnBrk="1" hangingPunct="1"/>
            <a:r>
              <a:rPr lang="en-US" altLang="en-US"/>
              <a:t>Organization’s Internet proxy server logs</a:t>
            </a:r>
          </a:p>
          <a:p>
            <a:pPr lvl="2" eaLnBrk="1" hangingPunct="1"/>
            <a:r>
              <a:rPr lang="en-US" altLang="en-US"/>
              <a:t>Suspect computer’s IP address</a:t>
            </a:r>
          </a:p>
          <a:p>
            <a:pPr lvl="2" eaLnBrk="1" hangingPunct="1"/>
            <a:r>
              <a:rPr lang="en-US" altLang="en-US"/>
              <a:t>Suspect computer’s disk drive</a:t>
            </a:r>
          </a:p>
          <a:p>
            <a:pPr lvl="2" eaLnBrk="1" hangingPunct="1"/>
            <a:r>
              <a:rPr lang="en-US" altLang="en-US"/>
              <a:t>Your preferred computer forensics analysis tool</a:t>
            </a:r>
          </a:p>
        </p:txBody>
      </p:sp>
      <p:sp>
        <p:nvSpPr>
          <p:cNvPr id="25602" name="Rectangle 2">
            <a:extLst>
              <a:ext uri="{FF2B5EF4-FFF2-40B4-BE49-F238E27FC236}">
                <a16:creationId xmlns:a16="http://schemas.microsoft.com/office/drawing/2014/main" id="{64B84C00-56B3-4D0F-87AF-4A1F62B85123}"/>
              </a:ext>
            </a:extLst>
          </p:cNvPr>
          <p:cNvSpPr>
            <a:spLocks noGrp="1" noChangeArrowheads="1"/>
          </p:cNvSpPr>
          <p:nvPr>
            <p:ph type="title"/>
          </p:nvPr>
        </p:nvSpPr>
        <p:spPr/>
        <p:txBody>
          <a:bodyPr/>
          <a:lstStyle/>
          <a:p>
            <a:pPr eaLnBrk="1" hangingPunct="1"/>
            <a:r>
              <a:rPr lang="en-US" altLang="en-US" b="1" u="sng" dirty="0">
                <a:solidFill>
                  <a:schemeClr val="tx1"/>
                </a:solidFill>
              </a:rPr>
              <a:t>Employee Termination Cases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a:extLst>
              <a:ext uri="{FF2B5EF4-FFF2-40B4-BE49-F238E27FC236}">
                <a16:creationId xmlns:a16="http://schemas.microsoft.com/office/drawing/2014/main" id="{8C3966E3-D027-47D6-B6E9-28CF207C303A}"/>
              </a:ext>
            </a:extLst>
          </p:cNvPr>
          <p:cNvSpPr>
            <a:spLocks noGrp="1" noChangeArrowheads="1"/>
          </p:cNvSpPr>
          <p:nvPr>
            <p:ph idx="1"/>
          </p:nvPr>
        </p:nvSpPr>
        <p:spPr>
          <a:xfrm>
            <a:off x="533400" y="1752600"/>
            <a:ext cx="8077200" cy="4267200"/>
          </a:xfrm>
        </p:spPr>
        <p:txBody>
          <a:bodyPr/>
          <a:lstStyle/>
          <a:p>
            <a:pPr eaLnBrk="1" hangingPunct="1"/>
            <a:r>
              <a:rPr lang="en-US" altLang="en-US"/>
              <a:t>Internet abuse investigations (continued)</a:t>
            </a:r>
          </a:p>
          <a:p>
            <a:pPr lvl="1" eaLnBrk="1" hangingPunct="1"/>
            <a:r>
              <a:rPr lang="en-US" altLang="en-US"/>
              <a:t>Recommended steps</a:t>
            </a:r>
          </a:p>
          <a:p>
            <a:pPr lvl="2" eaLnBrk="1" hangingPunct="1"/>
            <a:r>
              <a:rPr lang="en-US" altLang="en-US"/>
              <a:t>Use standard forensic analysis techniques and procedures</a:t>
            </a:r>
          </a:p>
          <a:p>
            <a:pPr lvl="2" eaLnBrk="1" hangingPunct="1"/>
            <a:r>
              <a:rPr lang="en-US" altLang="en-US"/>
              <a:t>Use appropriate tools to extract all Web page URL information</a:t>
            </a:r>
          </a:p>
          <a:p>
            <a:pPr lvl="2" eaLnBrk="1" hangingPunct="1"/>
            <a:r>
              <a:rPr lang="en-US" altLang="en-US"/>
              <a:t>Contact the network firewall administrator and request a proxy server log</a:t>
            </a:r>
          </a:p>
          <a:p>
            <a:pPr lvl="2" eaLnBrk="1" hangingPunct="1"/>
            <a:r>
              <a:rPr lang="en-US" altLang="en-US"/>
              <a:t>Compare the data recovered from forensic analysis to the proxy server log</a:t>
            </a:r>
          </a:p>
          <a:p>
            <a:pPr lvl="2" eaLnBrk="1" hangingPunct="1"/>
            <a:r>
              <a:rPr lang="en-US" altLang="en-US"/>
              <a:t>Continue analyzing the computer’s disk drive data</a:t>
            </a:r>
          </a:p>
        </p:txBody>
      </p:sp>
      <p:sp>
        <p:nvSpPr>
          <p:cNvPr id="26626" name="Rectangle 2">
            <a:extLst>
              <a:ext uri="{FF2B5EF4-FFF2-40B4-BE49-F238E27FC236}">
                <a16:creationId xmlns:a16="http://schemas.microsoft.com/office/drawing/2014/main" id="{524AC1B0-781A-4EC5-85A3-4AFE83E2B880}"/>
              </a:ext>
            </a:extLst>
          </p:cNvPr>
          <p:cNvSpPr>
            <a:spLocks noGrp="1" noChangeArrowheads="1"/>
          </p:cNvSpPr>
          <p:nvPr>
            <p:ph type="title"/>
          </p:nvPr>
        </p:nvSpPr>
        <p:spPr/>
        <p:txBody>
          <a:bodyPr/>
          <a:lstStyle/>
          <a:p>
            <a:pPr eaLnBrk="1" hangingPunct="1"/>
            <a:r>
              <a:rPr lang="en-US" altLang="en-US" b="1" u="sng" dirty="0">
                <a:solidFill>
                  <a:schemeClr val="tx1"/>
                </a:solidFill>
              </a:rPr>
              <a:t>Employee Termination Cases (continued)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DD861BFF-744C-43BC-8D3B-CEA999268278}"/>
              </a:ext>
            </a:extLst>
          </p:cNvPr>
          <p:cNvSpPr>
            <a:spLocks noGrp="1" noChangeArrowheads="1"/>
          </p:cNvSpPr>
          <p:nvPr>
            <p:ph idx="1"/>
          </p:nvPr>
        </p:nvSpPr>
        <p:spPr/>
        <p:txBody>
          <a:bodyPr/>
          <a:lstStyle/>
          <a:p>
            <a:pPr eaLnBrk="1" hangingPunct="1">
              <a:lnSpc>
                <a:spcPct val="90000"/>
              </a:lnSpc>
            </a:pPr>
            <a:r>
              <a:rPr lang="en-US" altLang="en-US"/>
              <a:t>E-mail abuse investigations</a:t>
            </a:r>
          </a:p>
          <a:p>
            <a:pPr lvl="1" eaLnBrk="1" hangingPunct="1">
              <a:lnSpc>
                <a:spcPct val="90000"/>
              </a:lnSpc>
            </a:pPr>
            <a:r>
              <a:rPr lang="en-US" altLang="en-US"/>
              <a:t>To conduct an investigation you need:</a:t>
            </a:r>
          </a:p>
          <a:p>
            <a:pPr lvl="2" eaLnBrk="1" hangingPunct="1">
              <a:lnSpc>
                <a:spcPct val="90000"/>
              </a:lnSpc>
            </a:pPr>
            <a:r>
              <a:rPr lang="en-US" altLang="en-US"/>
              <a:t>An electronic copy of the offending e-mail that contains message header data</a:t>
            </a:r>
          </a:p>
          <a:p>
            <a:pPr lvl="2" eaLnBrk="1" hangingPunct="1">
              <a:lnSpc>
                <a:spcPct val="90000"/>
              </a:lnSpc>
            </a:pPr>
            <a:r>
              <a:rPr lang="en-US" altLang="en-US"/>
              <a:t>If available, e-mail server log records</a:t>
            </a:r>
          </a:p>
          <a:p>
            <a:pPr lvl="2" eaLnBrk="1" hangingPunct="1">
              <a:lnSpc>
                <a:spcPct val="90000"/>
              </a:lnSpc>
            </a:pPr>
            <a:r>
              <a:rPr lang="en-US" altLang="en-US"/>
              <a:t>For e-mail systems that store users’ messages on a central server, access to the server</a:t>
            </a:r>
          </a:p>
          <a:p>
            <a:pPr lvl="2" eaLnBrk="1" hangingPunct="1">
              <a:lnSpc>
                <a:spcPct val="90000"/>
              </a:lnSpc>
            </a:pPr>
            <a:r>
              <a:rPr lang="en-US" altLang="en-US"/>
              <a:t>Access to the computer so that you can perform a forensic analysis on it</a:t>
            </a:r>
          </a:p>
          <a:p>
            <a:pPr lvl="2" eaLnBrk="1" hangingPunct="1">
              <a:lnSpc>
                <a:spcPct val="90000"/>
              </a:lnSpc>
            </a:pPr>
            <a:r>
              <a:rPr lang="en-US" altLang="en-US"/>
              <a:t>Your preferred computer forensics analysis tool</a:t>
            </a:r>
          </a:p>
        </p:txBody>
      </p:sp>
      <p:sp>
        <p:nvSpPr>
          <p:cNvPr id="27650" name="Rectangle 2">
            <a:extLst>
              <a:ext uri="{FF2B5EF4-FFF2-40B4-BE49-F238E27FC236}">
                <a16:creationId xmlns:a16="http://schemas.microsoft.com/office/drawing/2014/main" id="{16FD7309-1E34-4C37-A5A1-23408890D1C5}"/>
              </a:ext>
            </a:extLst>
          </p:cNvPr>
          <p:cNvSpPr>
            <a:spLocks noGrp="1" noChangeArrowheads="1"/>
          </p:cNvSpPr>
          <p:nvPr>
            <p:ph type="title"/>
          </p:nvPr>
        </p:nvSpPr>
        <p:spPr/>
        <p:txBody>
          <a:bodyPr/>
          <a:lstStyle/>
          <a:p>
            <a:pPr eaLnBrk="1" hangingPunct="1"/>
            <a:r>
              <a:rPr lang="en-US" altLang="en-US" b="1" u="sng" dirty="0">
                <a:solidFill>
                  <a:schemeClr val="tx1"/>
                </a:solidFill>
              </a:rPr>
              <a:t>Employee Termination Cases (continued)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a:extLst>
              <a:ext uri="{FF2B5EF4-FFF2-40B4-BE49-F238E27FC236}">
                <a16:creationId xmlns:a16="http://schemas.microsoft.com/office/drawing/2014/main" id="{FB5EBB58-3594-4E49-90A9-D205396D8A3D}"/>
              </a:ext>
            </a:extLst>
          </p:cNvPr>
          <p:cNvSpPr>
            <a:spLocks noGrp="1" noChangeArrowheads="1"/>
          </p:cNvSpPr>
          <p:nvPr>
            <p:ph idx="1"/>
          </p:nvPr>
        </p:nvSpPr>
        <p:spPr>
          <a:xfrm>
            <a:off x="533400" y="1752600"/>
            <a:ext cx="8077200" cy="4267200"/>
          </a:xfrm>
        </p:spPr>
        <p:txBody>
          <a:bodyPr/>
          <a:lstStyle/>
          <a:p>
            <a:pPr eaLnBrk="1" hangingPunct="1"/>
            <a:r>
              <a:rPr lang="en-US" altLang="en-US"/>
              <a:t>E-mail abuse investigations (continued)</a:t>
            </a:r>
          </a:p>
          <a:p>
            <a:pPr lvl="1" eaLnBrk="1" hangingPunct="1"/>
            <a:r>
              <a:rPr lang="en-US" altLang="en-US"/>
              <a:t>Recommended steps</a:t>
            </a:r>
          </a:p>
          <a:p>
            <a:pPr lvl="2" eaLnBrk="1" hangingPunct="1"/>
            <a:r>
              <a:rPr lang="en-US" altLang="en-US"/>
              <a:t>Use the standard forensic analysis techniques</a:t>
            </a:r>
          </a:p>
          <a:p>
            <a:pPr lvl="2" eaLnBrk="1" hangingPunct="1"/>
            <a:r>
              <a:rPr lang="en-US" altLang="en-US"/>
              <a:t>Obtain an electronic copy of the suspect’s and victim’s e-mail folder or data</a:t>
            </a:r>
          </a:p>
          <a:p>
            <a:pPr lvl="2" eaLnBrk="1" hangingPunct="1"/>
            <a:r>
              <a:rPr lang="en-US" altLang="en-US"/>
              <a:t>For Web-based e-mail investigations, use tools such as FTK’s Internet Keyword Search option to extract all related e-mail address information</a:t>
            </a:r>
          </a:p>
          <a:p>
            <a:pPr lvl="2" eaLnBrk="1" hangingPunct="1"/>
            <a:r>
              <a:rPr lang="en-US" altLang="en-US"/>
              <a:t>Examine header data of all messages of interest to the investigation</a:t>
            </a:r>
          </a:p>
        </p:txBody>
      </p:sp>
      <p:sp>
        <p:nvSpPr>
          <p:cNvPr id="28674" name="Rectangle 2">
            <a:extLst>
              <a:ext uri="{FF2B5EF4-FFF2-40B4-BE49-F238E27FC236}">
                <a16:creationId xmlns:a16="http://schemas.microsoft.com/office/drawing/2014/main" id="{2A66AC27-76D9-40C5-9BF8-F95E2CFC7281}"/>
              </a:ext>
            </a:extLst>
          </p:cNvPr>
          <p:cNvSpPr>
            <a:spLocks noGrp="1" noChangeArrowheads="1"/>
          </p:cNvSpPr>
          <p:nvPr>
            <p:ph type="title"/>
          </p:nvPr>
        </p:nvSpPr>
        <p:spPr/>
        <p:txBody>
          <a:bodyPr/>
          <a:lstStyle/>
          <a:p>
            <a:pPr eaLnBrk="1" hangingPunct="1"/>
            <a:r>
              <a:rPr lang="en-US" altLang="en-US" b="1" u="sng" dirty="0">
                <a:solidFill>
                  <a:schemeClr val="tx1"/>
                </a:solidFill>
              </a:rPr>
              <a:t>Employee Termination Cases (continued)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sz="2800" b="1" dirty="0">
                <a:latin typeface="Century Gothic" panose="020B0502020202020204" pitchFamily="34" charset="0"/>
              </a:rPr>
              <a:t>If you have mastered this topic, </a:t>
            </a:r>
            <a:r>
              <a:rPr lang="en-US" altLang="en-US" sz="2800" b="1" dirty="0">
                <a:solidFill>
                  <a:srgbClr val="990000"/>
                </a:solidFill>
                <a:latin typeface="Century Gothic" panose="020B0502020202020204" pitchFamily="34" charset="0"/>
              </a:rPr>
              <a:t>you should be able to use the following terms correctly in your assignments and exams</a:t>
            </a:r>
            <a:r>
              <a:rPr lang="en-US" altLang="en-US" sz="2800" b="1" dirty="0">
                <a:latin typeface="Century Gothic" panose="020B0502020202020204" pitchFamily="34" charset="0"/>
              </a:rPr>
              <a:t>:</a:t>
            </a:r>
          </a:p>
          <a:p>
            <a:pPr lvl="1"/>
            <a:r>
              <a:rPr lang="en-US" altLang="en-US" b="1" dirty="0">
                <a:latin typeface="Century Gothic" panose="020B0502020202020204" pitchFamily="34" charset="0"/>
              </a:rPr>
              <a:t>Computer Forensic</a:t>
            </a:r>
          </a:p>
          <a:p>
            <a:pPr lvl="1"/>
            <a:r>
              <a:rPr lang="en-US" altLang="en-US" b="1" dirty="0">
                <a:latin typeface="Century Gothic" panose="020B0502020202020204" pitchFamily="34" charset="0"/>
              </a:rPr>
              <a:t>Acquisition</a:t>
            </a:r>
          </a:p>
          <a:p>
            <a:pPr lvl="1"/>
            <a:r>
              <a:rPr lang="en-US" altLang="en-US" b="1" dirty="0">
                <a:latin typeface="Century Gothic" panose="020B0502020202020204" pitchFamily="34" charset="0"/>
              </a:rPr>
              <a:t>Construction Analysis</a:t>
            </a:r>
          </a:p>
          <a:p>
            <a:pPr lvl="1"/>
            <a:r>
              <a:rPr lang="en-US" altLang="en-US" b="1" dirty="0">
                <a:latin typeface="Century Gothic" panose="020B0502020202020204" pitchFamily="34" charset="0"/>
              </a:rPr>
              <a:t>Documentation</a:t>
            </a:r>
          </a:p>
          <a:p>
            <a:pPr lvl="1"/>
            <a:endParaRPr lang="en-US" dirty="0"/>
          </a:p>
        </p:txBody>
      </p:sp>
      <p:sp>
        <p:nvSpPr>
          <p:cNvPr id="4" name="Title 3"/>
          <p:cNvSpPr>
            <a:spLocks noGrp="1"/>
          </p:cNvSpPr>
          <p:nvPr>
            <p:ph type="title"/>
          </p:nvPr>
        </p:nvSpPr>
        <p:spPr/>
        <p:txBody>
          <a:bodyPr/>
          <a:lstStyle/>
          <a:p>
            <a:r>
              <a:rPr lang="en-US" altLang="en-US" b="1" u="sng" dirty="0">
                <a:solidFill>
                  <a:schemeClr val="tx1"/>
                </a:solidFill>
                <a:latin typeface="Century Gothic" panose="020B0502020202020204" pitchFamily="34" charset="0"/>
                <a:cs typeface="Arial" panose="020B0604020202020204" pitchFamily="34" charset="0"/>
              </a:rPr>
              <a:t>Key Terms You Must Be Able To Use</a:t>
            </a:r>
            <a:endParaRPr lang="en-US" dirty="0"/>
          </a:p>
        </p:txBody>
      </p:sp>
      <p:sp>
        <p:nvSpPr>
          <p:cNvPr id="2" name="Footer Placeholder 1"/>
          <p:cNvSpPr>
            <a:spLocks noGrp="1"/>
          </p:cNvSpPr>
          <p:nvPr>
            <p:ph type="ftr" sz="quarter" idx="4294967295"/>
          </p:nvPr>
        </p:nvSpPr>
        <p:spPr>
          <a:xfrm>
            <a:off x="6248400" y="6623050"/>
            <a:ext cx="2895600" cy="234950"/>
          </a:xfrm>
          <a:prstGeom prst="rect">
            <a:avLst/>
          </a:prstGeom>
        </p:spPr>
        <p:txBody>
          <a:bodyPr/>
          <a:lstStyle/>
          <a:p>
            <a:r>
              <a:rPr lang="en-MY"/>
              <a:t>Slide 4 of 19</a:t>
            </a:r>
          </a:p>
        </p:txBody>
      </p:sp>
    </p:spTree>
    <p:extLst>
      <p:ext uri="{BB962C8B-B14F-4D97-AF65-F5344CB8AC3E}">
        <p14:creationId xmlns:p14="http://schemas.microsoft.com/office/powerpoint/2010/main" val="2497147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a:extLst>
              <a:ext uri="{FF2B5EF4-FFF2-40B4-BE49-F238E27FC236}">
                <a16:creationId xmlns:a16="http://schemas.microsoft.com/office/drawing/2014/main" id="{F280F910-73AE-4A0C-A630-5BA785C87826}"/>
              </a:ext>
            </a:extLst>
          </p:cNvPr>
          <p:cNvSpPr>
            <a:spLocks noGrp="1" noChangeArrowheads="1"/>
          </p:cNvSpPr>
          <p:nvPr>
            <p:ph idx="1"/>
          </p:nvPr>
        </p:nvSpPr>
        <p:spPr/>
        <p:txBody>
          <a:bodyPr/>
          <a:lstStyle/>
          <a:p>
            <a:pPr eaLnBrk="1" hangingPunct="1"/>
            <a:r>
              <a:rPr lang="en-US" altLang="en-US" sz="2800" dirty="0"/>
              <a:t>Under </a:t>
            </a:r>
            <a:r>
              <a:rPr lang="en-US" altLang="en-US" sz="2800" b="1" dirty="0"/>
              <a:t>attorney-client privilege (ACP) </a:t>
            </a:r>
            <a:r>
              <a:rPr lang="en-US" altLang="en-US" sz="2800" dirty="0"/>
              <a:t>rules for an attorney</a:t>
            </a:r>
          </a:p>
          <a:p>
            <a:pPr lvl="1" eaLnBrk="1" hangingPunct="1"/>
            <a:r>
              <a:rPr lang="en-US" altLang="en-US" sz="2400" dirty="0"/>
              <a:t>You must keep all findings confidential</a:t>
            </a:r>
          </a:p>
          <a:p>
            <a:pPr eaLnBrk="1" hangingPunct="1"/>
            <a:r>
              <a:rPr lang="en-US" altLang="en-US" sz="2800" dirty="0"/>
              <a:t>Many attorneys like to have printouts of the data you have recovered</a:t>
            </a:r>
          </a:p>
          <a:p>
            <a:pPr lvl="1" eaLnBrk="1" hangingPunct="1"/>
            <a:r>
              <a:rPr lang="en-US" altLang="en-US" sz="2400" dirty="0"/>
              <a:t>You need to persuade and educate many attorneys on how digital evidence can be viewed electronically</a:t>
            </a:r>
          </a:p>
          <a:p>
            <a:pPr eaLnBrk="1" hangingPunct="1"/>
            <a:r>
              <a:rPr lang="en-US" altLang="en-US" sz="2800" dirty="0"/>
              <a:t>You can also encounter problems if you find data in the form of binary files</a:t>
            </a:r>
          </a:p>
        </p:txBody>
      </p:sp>
      <p:sp>
        <p:nvSpPr>
          <p:cNvPr id="29698" name="Rectangle 2">
            <a:extLst>
              <a:ext uri="{FF2B5EF4-FFF2-40B4-BE49-F238E27FC236}">
                <a16:creationId xmlns:a16="http://schemas.microsoft.com/office/drawing/2014/main" id="{2B3919C7-2D75-48E9-A467-E0A88ECA07C5}"/>
              </a:ext>
            </a:extLst>
          </p:cNvPr>
          <p:cNvSpPr>
            <a:spLocks noGrp="1" noChangeArrowheads="1"/>
          </p:cNvSpPr>
          <p:nvPr>
            <p:ph type="title"/>
          </p:nvPr>
        </p:nvSpPr>
        <p:spPr/>
        <p:txBody>
          <a:bodyPr/>
          <a:lstStyle/>
          <a:p>
            <a:pPr eaLnBrk="1" hangingPunct="1"/>
            <a:r>
              <a:rPr lang="en-US" altLang="en-US" b="1" u="sng" dirty="0">
                <a:solidFill>
                  <a:schemeClr val="tx1"/>
                </a:solidFill>
              </a:rPr>
              <a:t>Attorney-Client Privilege Investigations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a:extLst>
              <a:ext uri="{FF2B5EF4-FFF2-40B4-BE49-F238E27FC236}">
                <a16:creationId xmlns:a16="http://schemas.microsoft.com/office/drawing/2014/main" id="{869D894E-7DD7-4609-953E-73F0CCCFAC12}"/>
              </a:ext>
            </a:extLst>
          </p:cNvPr>
          <p:cNvSpPr>
            <a:spLocks noGrp="1" noChangeArrowheads="1"/>
          </p:cNvSpPr>
          <p:nvPr>
            <p:ph idx="1"/>
          </p:nvPr>
        </p:nvSpPr>
        <p:spPr/>
        <p:txBody>
          <a:bodyPr/>
          <a:lstStyle/>
          <a:p>
            <a:pPr eaLnBrk="1" hangingPunct="1"/>
            <a:r>
              <a:rPr lang="en-US" altLang="en-US" sz="2800" dirty="0"/>
              <a:t>Steps for conducting an ACP case</a:t>
            </a:r>
          </a:p>
          <a:p>
            <a:pPr lvl="1" eaLnBrk="1" hangingPunct="1"/>
            <a:r>
              <a:rPr lang="en-US" altLang="en-US" sz="2400" dirty="0"/>
              <a:t>Request a memorandum from the attorney directing you to start the investigation</a:t>
            </a:r>
          </a:p>
          <a:p>
            <a:pPr lvl="1" eaLnBrk="1" hangingPunct="1"/>
            <a:r>
              <a:rPr lang="en-US" altLang="en-US" sz="2400" dirty="0"/>
              <a:t>Request a list of keywords of interest to the investigation</a:t>
            </a:r>
          </a:p>
          <a:p>
            <a:pPr lvl="1" eaLnBrk="1" hangingPunct="1"/>
            <a:r>
              <a:rPr lang="en-US" altLang="en-US" sz="2400" dirty="0"/>
              <a:t>Initiate the investigation and analysis</a:t>
            </a:r>
          </a:p>
          <a:p>
            <a:pPr lvl="1" eaLnBrk="1" hangingPunct="1"/>
            <a:r>
              <a:rPr lang="en-US" altLang="en-US" sz="2400" dirty="0"/>
              <a:t>For disk drive examinations, make two bit-stream images using different tools</a:t>
            </a:r>
          </a:p>
          <a:p>
            <a:pPr lvl="1" eaLnBrk="1" hangingPunct="1"/>
            <a:r>
              <a:rPr lang="en-US" altLang="en-US" sz="2400" dirty="0"/>
              <a:t>Compare hash signatures on all files on the original and re-created disks</a:t>
            </a:r>
          </a:p>
        </p:txBody>
      </p:sp>
      <p:sp>
        <p:nvSpPr>
          <p:cNvPr id="30722" name="Rectangle 2">
            <a:extLst>
              <a:ext uri="{FF2B5EF4-FFF2-40B4-BE49-F238E27FC236}">
                <a16:creationId xmlns:a16="http://schemas.microsoft.com/office/drawing/2014/main" id="{0E837D05-E2D4-4D9D-9D49-B8E1D590247D}"/>
              </a:ext>
            </a:extLst>
          </p:cNvPr>
          <p:cNvSpPr>
            <a:spLocks noGrp="1" noChangeArrowheads="1"/>
          </p:cNvSpPr>
          <p:nvPr>
            <p:ph type="title"/>
          </p:nvPr>
        </p:nvSpPr>
        <p:spPr/>
        <p:txBody>
          <a:bodyPr/>
          <a:lstStyle/>
          <a:p>
            <a:pPr eaLnBrk="1" hangingPunct="1"/>
            <a:r>
              <a:rPr lang="en-US" altLang="en-US" sz="3200" b="1" u="sng">
                <a:solidFill>
                  <a:schemeClr val="tx1"/>
                </a:solidFill>
              </a:rPr>
              <a:t>Attorney-Client Privilege Investigations (continued)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a:extLst>
              <a:ext uri="{FF2B5EF4-FFF2-40B4-BE49-F238E27FC236}">
                <a16:creationId xmlns:a16="http://schemas.microsoft.com/office/drawing/2014/main" id="{B49761EC-E158-4D5C-AC2F-135E33EC3A39}"/>
              </a:ext>
            </a:extLst>
          </p:cNvPr>
          <p:cNvSpPr>
            <a:spLocks noGrp="1" noChangeArrowheads="1"/>
          </p:cNvSpPr>
          <p:nvPr>
            <p:ph idx="1"/>
          </p:nvPr>
        </p:nvSpPr>
        <p:spPr>
          <a:xfrm>
            <a:off x="533400" y="1676400"/>
            <a:ext cx="8077200" cy="4267200"/>
          </a:xfrm>
        </p:spPr>
        <p:txBody>
          <a:bodyPr/>
          <a:lstStyle/>
          <a:p>
            <a:pPr eaLnBrk="1" hangingPunct="1"/>
            <a:r>
              <a:rPr lang="en-US" altLang="en-US" sz="2800" dirty="0"/>
              <a:t>Steps for conducting an ACP case (continued)</a:t>
            </a:r>
          </a:p>
          <a:p>
            <a:pPr lvl="1" eaLnBrk="1" hangingPunct="1"/>
            <a:r>
              <a:rPr lang="en-US" altLang="en-US" sz="2400" dirty="0"/>
              <a:t>Methodically examine every portion of the disk drive and extract all data</a:t>
            </a:r>
          </a:p>
          <a:p>
            <a:pPr lvl="1" eaLnBrk="1" hangingPunct="1"/>
            <a:r>
              <a:rPr lang="en-US" altLang="en-US" sz="2400" dirty="0"/>
              <a:t>Run keyword searches on allocated and unallocated disk space</a:t>
            </a:r>
          </a:p>
          <a:p>
            <a:pPr lvl="1" eaLnBrk="1" hangingPunct="1"/>
            <a:r>
              <a:rPr lang="en-US" altLang="en-US" sz="2400" dirty="0"/>
              <a:t>For Windows OSs, use specialty tools to analyze and extract data from the Registry</a:t>
            </a:r>
          </a:p>
          <a:p>
            <a:pPr lvl="2" eaLnBrk="1" hangingPunct="1"/>
            <a:r>
              <a:rPr lang="en-US" altLang="en-US" sz="2000" dirty="0" err="1"/>
              <a:t>AccessData</a:t>
            </a:r>
            <a:r>
              <a:rPr lang="en-US" altLang="en-US" sz="2000" dirty="0"/>
              <a:t> Registry Viewer</a:t>
            </a:r>
          </a:p>
          <a:p>
            <a:pPr lvl="1" eaLnBrk="1" hangingPunct="1"/>
            <a:r>
              <a:rPr lang="en-US" altLang="en-US" sz="2400" dirty="0"/>
              <a:t>For binary data files such as CAD drawings, locate the correct software product</a:t>
            </a:r>
          </a:p>
          <a:p>
            <a:pPr lvl="1" eaLnBrk="1" hangingPunct="1"/>
            <a:r>
              <a:rPr lang="en-US" altLang="en-US" sz="2400" dirty="0"/>
              <a:t>For unallocated data recovery, use a tool that removes or replaces nonprintable data</a:t>
            </a:r>
          </a:p>
        </p:txBody>
      </p:sp>
      <p:sp>
        <p:nvSpPr>
          <p:cNvPr id="31746" name="Rectangle 2">
            <a:extLst>
              <a:ext uri="{FF2B5EF4-FFF2-40B4-BE49-F238E27FC236}">
                <a16:creationId xmlns:a16="http://schemas.microsoft.com/office/drawing/2014/main" id="{8005F9A8-4492-4DA7-9699-777F5BDE37C8}"/>
              </a:ext>
            </a:extLst>
          </p:cNvPr>
          <p:cNvSpPr>
            <a:spLocks noGrp="1" noChangeArrowheads="1"/>
          </p:cNvSpPr>
          <p:nvPr>
            <p:ph type="title"/>
          </p:nvPr>
        </p:nvSpPr>
        <p:spPr/>
        <p:txBody>
          <a:bodyPr/>
          <a:lstStyle/>
          <a:p>
            <a:pPr eaLnBrk="1" hangingPunct="1"/>
            <a:r>
              <a:rPr lang="en-US" altLang="en-US" sz="3200" b="1" u="sng" dirty="0">
                <a:solidFill>
                  <a:schemeClr val="tx1"/>
                </a:solidFill>
              </a:rPr>
              <a:t>Attorney-Client Privilege Investigations (continued)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a:extLst>
              <a:ext uri="{FF2B5EF4-FFF2-40B4-BE49-F238E27FC236}">
                <a16:creationId xmlns:a16="http://schemas.microsoft.com/office/drawing/2014/main" id="{1F78EBFC-03FD-4630-BEA4-9F6F8F544CC9}"/>
              </a:ext>
            </a:extLst>
          </p:cNvPr>
          <p:cNvSpPr>
            <a:spLocks noGrp="1" noChangeArrowheads="1"/>
          </p:cNvSpPr>
          <p:nvPr>
            <p:ph idx="1"/>
          </p:nvPr>
        </p:nvSpPr>
        <p:spPr/>
        <p:txBody>
          <a:bodyPr/>
          <a:lstStyle/>
          <a:p>
            <a:pPr eaLnBrk="1" hangingPunct="1"/>
            <a:r>
              <a:rPr lang="en-US" altLang="en-US" sz="2800" dirty="0"/>
              <a:t>Steps for conducting an ACP case (continued)</a:t>
            </a:r>
          </a:p>
          <a:p>
            <a:pPr lvl="1" eaLnBrk="1" hangingPunct="1"/>
            <a:r>
              <a:rPr lang="en-US" altLang="en-US" sz="2400" dirty="0"/>
              <a:t>Consolidate all recovered data from the evidence bit-stream image into folders and subfolders</a:t>
            </a:r>
          </a:p>
          <a:p>
            <a:pPr eaLnBrk="1" hangingPunct="1"/>
            <a:r>
              <a:rPr lang="en-US" altLang="en-US" sz="2800" dirty="0"/>
              <a:t>Other guidelines</a:t>
            </a:r>
          </a:p>
          <a:p>
            <a:pPr lvl="1" eaLnBrk="1" hangingPunct="1"/>
            <a:r>
              <a:rPr lang="en-US" altLang="en-US" sz="2400" dirty="0"/>
              <a:t>Minimize written communications with the attorney</a:t>
            </a:r>
          </a:p>
          <a:p>
            <a:pPr lvl="1" eaLnBrk="1" hangingPunct="1"/>
            <a:r>
              <a:rPr lang="en-US" altLang="en-US" sz="2400" dirty="0"/>
              <a:t>Any documentation written to the attorney must contain a header stating that it’s “Privileged Legal Communication—Confidential Work Product”</a:t>
            </a:r>
          </a:p>
        </p:txBody>
      </p:sp>
      <p:sp>
        <p:nvSpPr>
          <p:cNvPr id="32770" name="Rectangle 2">
            <a:extLst>
              <a:ext uri="{FF2B5EF4-FFF2-40B4-BE49-F238E27FC236}">
                <a16:creationId xmlns:a16="http://schemas.microsoft.com/office/drawing/2014/main" id="{F97E8840-D034-480C-9C74-F949774128EA}"/>
              </a:ext>
            </a:extLst>
          </p:cNvPr>
          <p:cNvSpPr>
            <a:spLocks noGrp="1" noChangeArrowheads="1"/>
          </p:cNvSpPr>
          <p:nvPr>
            <p:ph type="title"/>
          </p:nvPr>
        </p:nvSpPr>
        <p:spPr/>
        <p:txBody>
          <a:bodyPr/>
          <a:lstStyle/>
          <a:p>
            <a:pPr eaLnBrk="1" hangingPunct="1"/>
            <a:r>
              <a:rPr lang="en-US" altLang="en-US" sz="3200" b="1" u="sng" dirty="0">
                <a:solidFill>
                  <a:schemeClr val="tx1"/>
                </a:solidFill>
              </a:rPr>
              <a:t>Attorney-Client Privilege Investigations (continued)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a:extLst>
              <a:ext uri="{FF2B5EF4-FFF2-40B4-BE49-F238E27FC236}">
                <a16:creationId xmlns:a16="http://schemas.microsoft.com/office/drawing/2014/main" id="{CCC0A5C2-F802-4297-8579-52A5B67191F2}"/>
              </a:ext>
            </a:extLst>
          </p:cNvPr>
          <p:cNvSpPr>
            <a:spLocks noGrp="1" noChangeArrowheads="1"/>
          </p:cNvSpPr>
          <p:nvPr>
            <p:ph idx="1"/>
          </p:nvPr>
        </p:nvSpPr>
        <p:spPr/>
        <p:txBody>
          <a:bodyPr/>
          <a:lstStyle/>
          <a:p>
            <a:pPr eaLnBrk="1" hangingPunct="1"/>
            <a:r>
              <a:rPr lang="en-US" altLang="en-US" sz="2800" dirty="0"/>
              <a:t>Other guidelines (continued)</a:t>
            </a:r>
          </a:p>
          <a:p>
            <a:pPr lvl="1" eaLnBrk="1" hangingPunct="1"/>
            <a:r>
              <a:rPr lang="en-US" altLang="en-US" sz="2400" dirty="0"/>
              <a:t>Assist attorney and paralegal in analyzing the data</a:t>
            </a:r>
          </a:p>
          <a:p>
            <a:pPr eaLnBrk="1" hangingPunct="1"/>
            <a:r>
              <a:rPr lang="en-US" altLang="en-US" sz="2800" dirty="0"/>
              <a:t>If you have difficulty complying with the directions </a:t>
            </a:r>
          </a:p>
          <a:p>
            <a:pPr lvl="1" eaLnBrk="1" hangingPunct="1"/>
            <a:r>
              <a:rPr lang="en-US" altLang="en-US" sz="2400" dirty="0"/>
              <a:t>Contact the attorney and explain the problem</a:t>
            </a:r>
          </a:p>
          <a:p>
            <a:pPr eaLnBrk="1" hangingPunct="1"/>
            <a:r>
              <a:rPr lang="en-US" altLang="en-US" sz="2800" dirty="0"/>
              <a:t>Always keep an open line of verbal communication</a:t>
            </a:r>
          </a:p>
          <a:p>
            <a:pPr eaLnBrk="1" hangingPunct="1"/>
            <a:r>
              <a:rPr lang="en-US" altLang="en-US" sz="2800" dirty="0"/>
              <a:t>If you’re communicating via e-mail, use encryption</a:t>
            </a:r>
          </a:p>
        </p:txBody>
      </p:sp>
      <p:sp>
        <p:nvSpPr>
          <p:cNvPr id="33794" name="Rectangle 2">
            <a:extLst>
              <a:ext uri="{FF2B5EF4-FFF2-40B4-BE49-F238E27FC236}">
                <a16:creationId xmlns:a16="http://schemas.microsoft.com/office/drawing/2014/main" id="{60064DFF-9188-4C9E-A3B1-B5C60F47B152}"/>
              </a:ext>
            </a:extLst>
          </p:cNvPr>
          <p:cNvSpPr>
            <a:spLocks noGrp="1" noChangeArrowheads="1"/>
          </p:cNvSpPr>
          <p:nvPr>
            <p:ph type="title"/>
          </p:nvPr>
        </p:nvSpPr>
        <p:spPr/>
        <p:txBody>
          <a:bodyPr/>
          <a:lstStyle/>
          <a:p>
            <a:pPr eaLnBrk="1" hangingPunct="1"/>
            <a:r>
              <a:rPr lang="en-US" altLang="en-US" sz="3200" b="1" u="sng" dirty="0">
                <a:solidFill>
                  <a:schemeClr val="tx1"/>
                </a:solidFill>
              </a:rPr>
              <a:t>Attorney-Client Privilege Investigations (continued)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7691A9DF-7BC9-4105-9FA1-E739776560CC}"/>
              </a:ext>
            </a:extLst>
          </p:cNvPr>
          <p:cNvSpPr>
            <a:spLocks noGrp="1" noChangeArrowheads="1"/>
          </p:cNvSpPr>
          <p:nvPr>
            <p:ph idx="1"/>
          </p:nvPr>
        </p:nvSpPr>
        <p:spPr>
          <a:xfrm>
            <a:off x="485775" y="1417638"/>
            <a:ext cx="8229600" cy="4525962"/>
          </a:xfrm>
        </p:spPr>
        <p:txBody>
          <a:bodyPr/>
          <a:lstStyle/>
          <a:p>
            <a:pPr eaLnBrk="1" hangingPunct="1"/>
            <a:r>
              <a:rPr lang="en-US" altLang="en-US" sz="2800" dirty="0"/>
              <a:t>In the corporate environment, controlling sensitive data can be difficult</a:t>
            </a:r>
          </a:p>
          <a:p>
            <a:pPr eaLnBrk="1" hangingPunct="1"/>
            <a:r>
              <a:rPr lang="en-US" altLang="en-US" sz="2800" dirty="0"/>
              <a:t>Consider the following for media leak investigations</a:t>
            </a:r>
          </a:p>
          <a:p>
            <a:pPr lvl="1" eaLnBrk="1" hangingPunct="1"/>
            <a:r>
              <a:rPr lang="en-US" altLang="en-US" sz="2400" dirty="0"/>
              <a:t>Examine e-mail</a:t>
            </a:r>
          </a:p>
          <a:p>
            <a:pPr lvl="1" eaLnBrk="1" hangingPunct="1"/>
            <a:r>
              <a:rPr lang="en-US" altLang="en-US" sz="2400" dirty="0"/>
              <a:t>Examine Internet message boards</a:t>
            </a:r>
          </a:p>
          <a:p>
            <a:pPr lvl="1" eaLnBrk="1" hangingPunct="1"/>
            <a:r>
              <a:rPr lang="en-US" altLang="en-US" sz="2400" dirty="0"/>
              <a:t>Examine proxy server logs</a:t>
            </a:r>
          </a:p>
          <a:p>
            <a:pPr lvl="1" eaLnBrk="1" hangingPunct="1"/>
            <a:r>
              <a:rPr lang="en-US" altLang="en-US" sz="2400" dirty="0"/>
              <a:t>Examine known suspects’ workstations</a:t>
            </a:r>
          </a:p>
          <a:p>
            <a:pPr lvl="1" eaLnBrk="1" hangingPunct="1"/>
            <a:r>
              <a:rPr lang="en-US" altLang="en-US" sz="2400" dirty="0"/>
              <a:t>Examine all company telephone records, looking for calls to the media</a:t>
            </a:r>
          </a:p>
          <a:p>
            <a:pPr lvl="1" eaLnBrk="1" hangingPunct="1"/>
            <a:endParaRPr lang="en-US" altLang="en-US" sz="2400" dirty="0"/>
          </a:p>
        </p:txBody>
      </p:sp>
      <p:sp>
        <p:nvSpPr>
          <p:cNvPr id="34818" name="Rectangle 2">
            <a:extLst>
              <a:ext uri="{FF2B5EF4-FFF2-40B4-BE49-F238E27FC236}">
                <a16:creationId xmlns:a16="http://schemas.microsoft.com/office/drawing/2014/main" id="{3B7AE63E-B726-4C7E-84A7-BCF1F1468486}"/>
              </a:ext>
            </a:extLst>
          </p:cNvPr>
          <p:cNvSpPr>
            <a:spLocks noGrp="1" noChangeArrowheads="1"/>
          </p:cNvSpPr>
          <p:nvPr>
            <p:ph type="title"/>
          </p:nvPr>
        </p:nvSpPr>
        <p:spPr/>
        <p:txBody>
          <a:bodyPr/>
          <a:lstStyle/>
          <a:p>
            <a:pPr eaLnBrk="1" hangingPunct="1"/>
            <a:r>
              <a:rPr lang="en-US" altLang="en-US" sz="3200" b="1" u="sng" dirty="0">
                <a:solidFill>
                  <a:schemeClr val="tx1"/>
                </a:solidFill>
              </a:rPr>
              <a:t>Media Leak Investigations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a:extLst>
              <a:ext uri="{FF2B5EF4-FFF2-40B4-BE49-F238E27FC236}">
                <a16:creationId xmlns:a16="http://schemas.microsoft.com/office/drawing/2014/main" id="{07C223DF-C915-47F4-A59A-F7129A84D66D}"/>
              </a:ext>
            </a:extLst>
          </p:cNvPr>
          <p:cNvSpPr>
            <a:spLocks noGrp="1" noChangeArrowheads="1"/>
          </p:cNvSpPr>
          <p:nvPr>
            <p:ph idx="1"/>
          </p:nvPr>
        </p:nvSpPr>
        <p:spPr>
          <a:xfrm>
            <a:off x="533400" y="1600200"/>
            <a:ext cx="8077200" cy="4267200"/>
          </a:xfrm>
        </p:spPr>
        <p:txBody>
          <a:bodyPr/>
          <a:lstStyle/>
          <a:p>
            <a:pPr eaLnBrk="1" hangingPunct="1"/>
            <a:r>
              <a:rPr lang="en-US" altLang="en-US" sz="2800" dirty="0"/>
              <a:t>Steps to take for media leaks</a:t>
            </a:r>
          </a:p>
          <a:p>
            <a:pPr lvl="1" eaLnBrk="1" hangingPunct="1"/>
            <a:r>
              <a:rPr lang="en-US" altLang="en-US" sz="2400" dirty="0"/>
              <a:t>Interview management privately</a:t>
            </a:r>
          </a:p>
          <a:p>
            <a:pPr lvl="2" eaLnBrk="1" hangingPunct="1"/>
            <a:r>
              <a:rPr lang="en-US" altLang="en-US" sz="2000" dirty="0"/>
              <a:t>To get a list of employees who have direct knowledge of the sensitive data</a:t>
            </a:r>
          </a:p>
          <a:p>
            <a:pPr lvl="1" eaLnBrk="1" hangingPunct="1"/>
            <a:r>
              <a:rPr lang="en-US" altLang="en-US" sz="2400" dirty="0"/>
              <a:t>Identify media source that published the information</a:t>
            </a:r>
          </a:p>
          <a:p>
            <a:pPr lvl="1" eaLnBrk="1" hangingPunct="1"/>
            <a:r>
              <a:rPr lang="en-US" altLang="en-US" sz="2400" dirty="0"/>
              <a:t>Review company phone records</a:t>
            </a:r>
          </a:p>
          <a:p>
            <a:pPr lvl="1" eaLnBrk="1" hangingPunct="1"/>
            <a:r>
              <a:rPr lang="en-US" altLang="en-US" sz="2400" dirty="0"/>
              <a:t>Obtain a list of keywords related to the media leak</a:t>
            </a:r>
          </a:p>
          <a:p>
            <a:pPr lvl="1" eaLnBrk="1" hangingPunct="1"/>
            <a:r>
              <a:rPr lang="en-US" altLang="en-US" sz="2400" dirty="0"/>
              <a:t>Perform keyword searches on proxy and e-mail servers</a:t>
            </a:r>
          </a:p>
        </p:txBody>
      </p:sp>
      <p:sp>
        <p:nvSpPr>
          <p:cNvPr id="35842" name="Rectangle 2">
            <a:extLst>
              <a:ext uri="{FF2B5EF4-FFF2-40B4-BE49-F238E27FC236}">
                <a16:creationId xmlns:a16="http://schemas.microsoft.com/office/drawing/2014/main" id="{4AB9103E-B2BB-446B-AB2A-5936EA61BD15}"/>
              </a:ext>
            </a:extLst>
          </p:cNvPr>
          <p:cNvSpPr>
            <a:spLocks noGrp="1" noChangeArrowheads="1"/>
          </p:cNvSpPr>
          <p:nvPr>
            <p:ph type="title"/>
          </p:nvPr>
        </p:nvSpPr>
        <p:spPr/>
        <p:txBody>
          <a:bodyPr/>
          <a:lstStyle/>
          <a:p>
            <a:pPr eaLnBrk="1" hangingPunct="1"/>
            <a:r>
              <a:rPr lang="en-US" altLang="en-US" sz="3200" b="1" u="sng" dirty="0">
                <a:solidFill>
                  <a:schemeClr val="tx1"/>
                </a:solidFill>
              </a:rPr>
              <a:t>Media Leak Investigations (consider)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a:extLst>
              <a:ext uri="{FF2B5EF4-FFF2-40B4-BE49-F238E27FC236}">
                <a16:creationId xmlns:a16="http://schemas.microsoft.com/office/drawing/2014/main" id="{1E8AD461-7517-4635-A31A-238CADD990FB}"/>
              </a:ext>
            </a:extLst>
          </p:cNvPr>
          <p:cNvSpPr>
            <a:spLocks noGrp="1" noChangeArrowheads="1"/>
          </p:cNvSpPr>
          <p:nvPr>
            <p:ph idx="1"/>
          </p:nvPr>
        </p:nvSpPr>
        <p:spPr>
          <a:xfrm>
            <a:off x="609600" y="1752600"/>
            <a:ext cx="8077200" cy="4267200"/>
          </a:xfrm>
        </p:spPr>
        <p:txBody>
          <a:bodyPr/>
          <a:lstStyle/>
          <a:p>
            <a:pPr eaLnBrk="1" hangingPunct="1"/>
            <a:r>
              <a:rPr lang="en-US" altLang="en-US" sz="2800" dirty="0"/>
              <a:t>Steps to take for media leaks (continued)</a:t>
            </a:r>
          </a:p>
          <a:p>
            <a:pPr lvl="1" eaLnBrk="1" hangingPunct="1"/>
            <a:r>
              <a:rPr lang="en-US" altLang="en-US" sz="2400" dirty="0"/>
              <a:t>Discreetly conduct forensic disk acquisitions and analysis</a:t>
            </a:r>
          </a:p>
          <a:p>
            <a:pPr lvl="1" eaLnBrk="1" hangingPunct="1"/>
            <a:r>
              <a:rPr lang="en-US" altLang="en-US" sz="2400" dirty="0"/>
              <a:t>From the forensic disk examinations, analyze all e-mail correspondence</a:t>
            </a:r>
          </a:p>
          <a:p>
            <a:pPr lvl="2" eaLnBrk="1" hangingPunct="1"/>
            <a:r>
              <a:rPr lang="en-US" altLang="en-US" sz="2000" dirty="0"/>
              <a:t>And trace any sensitive messages to other people</a:t>
            </a:r>
          </a:p>
          <a:p>
            <a:pPr lvl="1" eaLnBrk="1" hangingPunct="1"/>
            <a:r>
              <a:rPr lang="en-US" altLang="en-US" sz="2400" dirty="0"/>
              <a:t>Expand the discreet forensic disk acquisition and analysis</a:t>
            </a:r>
          </a:p>
          <a:p>
            <a:pPr lvl="1" eaLnBrk="1" hangingPunct="1"/>
            <a:r>
              <a:rPr lang="en-US" altLang="en-US" sz="2400" dirty="0"/>
              <a:t>Consolidate and review your findings periodically</a:t>
            </a:r>
          </a:p>
          <a:p>
            <a:pPr lvl="1" eaLnBrk="1" hangingPunct="1"/>
            <a:r>
              <a:rPr lang="en-US" altLang="en-US" sz="2400" dirty="0"/>
              <a:t>Routinely report findings to management</a:t>
            </a:r>
          </a:p>
        </p:txBody>
      </p:sp>
      <p:sp>
        <p:nvSpPr>
          <p:cNvPr id="36866" name="Rectangle 2">
            <a:extLst>
              <a:ext uri="{FF2B5EF4-FFF2-40B4-BE49-F238E27FC236}">
                <a16:creationId xmlns:a16="http://schemas.microsoft.com/office/drawing/2014/main" id="{AACFEC7D-71F5-4F42-9649-DE311BCA8569}"/>
              </a:ext>
            </a:extLst>
          </p:cNvPr>
          <p:cNvSpPr>
            <a:spLocks noGrp="1" noChangeArrowheads="1"/>
          </p:cNvSpPr>
          <p:nvPr>
            <p:ph type="title"/>
          </p:nvPr>
        </p:nvSpPr>
        <p:spPr/>
        <p:txBody>
          <a:bodyPr/>
          <a:lstStyle/>
          <a:p>
            <a:pPr eaLnBrk="1" hangingPunct="1"/>
            <a:r>
              <a:rPr lang="en-US" altLang="en-US" sz="3200" b="1" u="sng" dirty="0">
                <a:solidFill>
                  <a:schemeClr val="tx1"/>
                </a:solidFill>
              </a:rPr>
              <a:t>Media Leak Investigations (consider)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a:extLst>
              <a:ext uri="{FF2B5EF4-FFF2-40B4-BE49-F238E27FC236}">
                <a16:creationId xmlns:a16="http://schemas.microsoft.com/office/drawing/2014/main" id="{8B51C840-E8B5-4ED0-9D07-AC1C3E00079D}"/>
              </a:ext>
            </a:extLst>
          </p:cNvPr>
          <p:cNvSpPr>
            <a:spLocks noGrp="1" noChangeArrowheads="1"/>
          </p:cNvSpPr>
          <p:nvPr>
            <p:ph idx="1"/>
          </p:nvPr>
        </p:nvSpPr>
        <p:spPr>
          <a:xfrm>
            <a:off x="533400" y="1752600"/>
            <a:ext cx="8077200" cy="4267200"/>
          </a:xfrm>
        </p:spPr>
        <p:txBody>
          <a:bodyPr/>
          <a:lstStyle/>
          <a:p>
            <a:pPr eaLnBrk="1" hangingPunct="1"/>
            <a:r>
              <a:rPr lang="en-US" altLang="en-US" sz="2800" dirty="0"/>
              <a:t>All suspected industrial espionage cases should be treated as criminal investigations</a:t>
            </a:r>
          </a:p>
          <a:p>
            <a:pPr eaLnBrk="1" hangingPunct="1"/>
            <a:r>
              <a:rPr lang="en-US" altLang="en-US" sz="2800" dirty="0"/>
              <a:t>Staff needed</a:t>
            </a:r>
          </a:p>
          <a:p>
            <a:pPr lvl="1" eaLnBrk="1" hangingPunct="1"/>
            <a:r>
              <a:rPr lang="en-US" altLang="en-US" sz="2400" dirty="0"/>
              <a:t>Computing investigator who is responsible for disk forensic examinations</a:t>
            </a:r>
          </a:p>
          <a:p>
            <a:pPr lvl="1" eaLnBrk="1" hangingPunct="1"/>
            <a:r>
              <a:rPr lang="en-US" altLang="en-US" sz="2400" dirty="0"/>
              <a:t>Technology specialist who is knowledgeable of the suspected compromised technical data</a:t>
            </a:r>
          </a:p>
          <a:p>
            <a:pPr lvl="1" eaLnBrk="1" hangingPunct="1"/>
            <a:r>
              <a:rPr lang="en-US" altLang="en-US" sz="2400" dirty="0"/>
              <a:t>Network specialist who can perform log analysis and set up network sniffers</a:t>
            </a:r>
          </a:p>
          <a:p>
            <a:pPr lvl="1" eaLnBrk="1" hangingPunct="1"/>
            <a:r>
              <a:rPr lang="en-US" altLang="en-US" sz="2400" dirty="0"/>
              <a:t>Threat assessment specialist (typically an attorney)</a:t>
            </a:r>
          </a:p>
        </p:txBody>
      </p:sp>
      <p:sp>
        <p:nvSpPr>
          <p:cNvPr id="37890" name="Rectangle 2">
            <a:extLst>
              <a:ext uri="{FF2B5EF4-FFF2-40B4-BE49-F238E27FC236}">
                <a16:creationId xmlns:a16="http://schemas.microsoft.com/office/drawing/2014/main" id="{F38C97CD-5B97-43A8-B6FA-3293BB2BEC8F}"/>
              </a:ext>
            </a:extLst>
          </p:cNvPr>
          <p:cNvSpPr>
            <a:spLocks noGrp="1" noChangeArrowheads="1"/>
          </p:cNvSpPr>
          <p:nvPr>
            <p:ph type="title"/>
          </p:nvPr>
        </p:nvSpPr>
        <p:spPr/>
        <p:txBody>
          <a:bodyPr/>
          <a:lstStyle/>
          <a:p>
            <a:pPr eaLnBrk="1" hangingPunct="1"/>
            <a:r>
              <a:rPr lang="en-US" altLang="en-US" b="1" u="sng" dirty="0">
                <a:solidFill>
                  <a:schemeClr val="tx1"/>
                </a:solidFill>
              </a:rPr>
              <a:t>Industrial Espionage Investigations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a:extLst>
              <a:ext uri="{FF2B5EF4-FFF2-40B4-BE49-F238E27FC236}">
                <a16:creationId xmlns:a16="http://schemas.microsoft.com/office/drawing/2014/main" id="{80090A70-831C-469C-A82E-50AFBBC565F7}"/>
              </a:ext>
            </a:extLst>
          </p:cNvPr>
          <p:cNvSpPr>
            <a:spLocks noGrp="1" noChangeArrowheads="1"/>
          </p:cNvSpPr>
          <p:nvPr>
            <p:ph idx="1"/>
          </p:nvPr>
        </p:nvSpPr>
        <p:spPr>
          <a:xfrm>
            <a:off x="533400" y="1676400"/>
            <a:ext cx="8077200" cy="4267200"/>
          </a:xfrm>
        </p:spPr>
        <p:txBody>
          <a:bodyPr/>
          <a:lstStyle/>
          <a:p>
            <a:pPr eaLnBrk="1" hangingPunct="1"/>
            <a:r>
              <a:rPr lang="en-US" altLang="en-US" sz="2800" dirty="0"/>
              <a:t>Guidelines</a:t>
            </a:r>
          </a:p>
          <a:p>
            <a:pPr lvl="1" eaLnBrk="1" hangingPunct="1"/>
            <a:r>
              <a:rPr lang="en-US" altLang="en-US" sz="2400" dirty="0"/>
              <a:t>Determine whether this investigation involves a possible industrial espionage incident</a:t>
            </a:r>
          </a:p>
          <a:p>
            <a:pPr lvl="1" eaLnBrk="1" hangingPunct="1"/>
            <a:r>
              <a:rPr lang="en-US" altLang="en-US" sz="2400" dirty="0"/>
              <a:t>Consult with corporate attorneys and upper management</a:t>
            </a:r>
          </a:p>
          <a:p>
            <a:pPr lvl="1" eaLnBrk="1" hangingPunct="1"/>
            <a:r>
              <a:rPr lang="en-US" altLang="en-US" sz="2400" dirty="0"/>
              <a:t>Determine what information is needed to substantiate the allegation</a:t>
            </a:r>
          </a:p>
          <a:p>
            <a:pPr lvl="1" eaLnBrk="1" hangingPunct="1"/>
            <a:r>
              <a:rPr lang="en-US" altLang="en-US" sz="2400" dirty="0"/>
              <a:t>Generate a list of keywords for disk forensics and sniffer monitoring</a:t>
            </a:r>
          </a:p>
          <a:p>
            <a:pPr lvl="1" eaLnBrk="1" hangingPunct="1"/>
            <a:r>
              <a:rPr lang="en-US" altLang="en-US" sz="2400" dirty="0"/>
              <a:t>List and collect resources for the investigation</a:t>
            </a:r>
          </a:p>
        </p:txBody>
      </p:sp>
      <p:sp>
        <p:nvSpPr>
          <p:cNvPr id="38914" name="Rectangle 2">
            <a:extLst>
              <a:ext uri="{FF2B5EF4-FFF2-40B4-BE49-F238E27FC236}">
                <a16:creationId xmlns:a16="http://schemas.microsoft.com/office/drawing/2014/main" id="{98C0F801-DE16-4706-BB0E-0864B6740454}"/>
              </a:ext>
            </a:extLst>
          </p:cNvPr>
          <p:cNvSpPr>
            <a:spLocks noGrp="1" noChangeArrowheads="1"/>
          </p:cNvSpPr>
          <p:nvPr>
            <p:ph type="title"/>
          </p:nvPr>
        </p:nvSpPr>
        <p:spPr/>
        <p:txBody>
          <a:bodyPr/>
          <a:lstStyle/>
          <a:p>
            <a:pPr eaLnBrk="1" hangingPunct="1"/>
            <a:r>
              <a:rPr lang="en-US" altLang="en-US" sz="3200" b="1" u="sng" dirty="0">
                <a:solidFill>
                  <a:schemeClr val="tx1"/>
                </a:solidFill>
              </a:rPr>
              <a:t>Industrial Espionage Investigations (continued)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285750" indent="-285750" algn="just">
              <a:buFont typeface="Wingdings" panose="05000000000000000000" pitchFamily="2" charset="2"/>
              <a:buChar char="§"/>
            </a:pPr>
            <a:r>
              <a:rPr lang="en-US" sz="2800" dirty="0">
                <a:latin typeface="Calibri" panose="020F0502020204030204" pitchFamily="34" charset="0"/>
                <a:cs typeface="Calibri" panose="020F0502020204030204" pitchFamily="34" charset="0"/>
              </a:rPr>
              <a:t>Digital forensics is a forensic science branch that involves the </a:t>
            </a:r>
            <a:r>
              <a:rPr lang="en-US" sz="2800" b="1" dirty="0">
                <a:solidFill>
                  <a:schemeClr val="accent6"/>
                </a:solidFill>
                <a:latin typeface="Calibri" panose="020F0502020204030204" pitchFamily="34" charset="0"/>
                <a:cs typeface="Calibri" panose="020F0502020204030204" pitchFamily="34" charset="0"/>
              </a:rPr>
              <a:t>recovery, analysis, </a:t>
            </a:r>
            <a:r>
              <a:rPr lang="en-US" sz="2800" dirty="0">
                <a:latin typeface="Calibri" panose="020F0502020204030204" pitchFamily="34" charset="0"/>
                <a:cs typeface="Calibri" panose="020F0502020204030204" pitchFamily="34" charset="0"/>
              </a:rPr>
              <a:t>and </a:t>
            </a:r>
            <a:r>
              <a:rPr lang="en-US" sz="2800" b="1" dirty="0">
                <a:solidFill>
                  <a:schemeClr val="accent6"/>
                </a:solidFill>
                <a:latin typeface="Calibri" panose="020F0502020204030204" pitchFamily="34" charset="0"/>
                <a:cs typeface="Calibri" panose="020F0502020204030204" pitchFamily="34" charset="0"/>
              </a:rPr>
              <a:t>preservation</a:t>
            </a:r>
            <a:r>
              <a:rPr lang="en-US" sz="2800" dirty="0">
                <a:latin typeface="Calibri" panose="020F0502020204030204" pitchFamily="34" charset="0"/>
                <a:cs typeface="Calibri" panose="020F0502020204030204" pitchFamily="34" charset="0"/>
              </a:rPr>
              <a:t> of any information found on digital devices.</a:t>
            </a:r>
          </a:p>
          <a:p>
            <a:endParaRPr lang="en-US" sz="1600" dirty="0"/>
          </a:p>
          <a:p>
            <a:pPr algn="just"/>
            <a:r>
              <a:rPr lang="en-US" sz="2400" dirty="0"/>
              <a:t>Similar to </a:t>
            </a:r>
            <a:r>
              <a:rPr lang="en-US" sz="2400" b="1" i="1" dirty="0"/>
              <a:t>archeologists</a:t>
            </a:r>
            <a:r>
              <a:rPr lang="en-US" sz="2400" dirty="0"/>
              <a:t> to find facts through clueless artifacts found from digging sites. </a:t>
            </a:r>
            <a:endParaRPr lang="en-MY" sz="2400" dirty="0"/>
          </a:p>
          <a:p>
            <a:endParaRPr lang="en-MY" dirty="0"/>
          </a:p>
        </p:txBody>
      </p:sp>
      <p:sp>
        <p:nvSpPr>
          <p:cNvPr id="2" name="Title 1"/>
          <p:cNvSpPr>
            <a:spLocks noGrp="1"/>
          </p:cNvSpPr>
          <p:nvPr>
            <p:ph type="title"/>
          </p:nvPr>
        </p:nvSpPr>
        <p:spPr/>
        <p:txBody>
          <a:bodyPr/>
          <a:lstStyle/>
          <a:p>
            <a:r>
              <a:rPr lang="en-US" b="1" u="sng" dirty="0"/>
              <a:t>Digital Forensic</a:t>
            </a:r>
            <a:endParaRPr lang="en-MY" b="1" u="sng"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7 of 19</a:t>
            </a:r>
          </a:p>
        </p:txBody>
      </p:sp>
      <p:pic>
        <p:nvPicPr>
          <p:cNvPr id="1026" name="Picture 2" descr="Image result for archeologis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91484">
            <a:off x="971600" y="4797152"/>
            <a:ext cx="2347553" cy="15426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28" name="Picture 4" descr="Image result for archeologis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237399">
            <a:off x="3571679" y="4779204"/>
            <a:ext cx="2376264" cy="1510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descr="Image result for archeologis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314692">
            <a:off x="6189609" y="4811590"/>
            <a:ext cx="2527354" cy="14224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129737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a:extLst>
              <a:ext uri="{FF2B5EF4-FFF2-40B4-BE49-F238E27FC236}">
                <a16:creationId xmlns:a16="http://schemas.microsoft.com/office/drawing/2014/main" id="{9FDEA32A-D4E0-4A90-B553-7BF82C6544C6}"/>
              </a:ext>
            </a:extLst>
          </p:cNvPr>
          <p:cNvSpPr>
            <a:spLocks noGrp="1" noChangeArrowheads="1"/>
          </p:cNvSpPr>
          <p:nvPr>
            <p:ph idx="1"/>
          </p:nvPr>
        </p:nvSpPr>
        <p:spPr>
          <a:xfrm>
            <a:off x="381000" y="1828800"/>
            <a:ext cx="8305800" cy="4267200"/>
          </a:xfrm>
        </p:spPr>
        <p:txBody>
          <a:bodyPr/>
          <a:lstStyle/>
          <a:p>
            <a:pPr eaLnBrk="1" hangingPunct="1"/>
            <a:r>
              <a:rPr lang="en-US" altLang="en-US" sz="2800" dirty="0"/>
              <a:t>Guidelines (continued)</a:t>
            </a:r>
          </a:p>
          <a:p>
            <a:pPr lvl="1" eaLnBrk="1" hangingPunct="1"/>
            <a:r>
              <a:rPr lang="en-US" altLang="en-US" sz="2400" dirty="0"/>
              <a:t>Determine goal and scope of the investigation</a:t>
            </a:r>
          </a:p>
          <a:p>
            <a:pPr lvl="1" eaLnBrk="1" hangingPunct="1"/>
            <a:r>
              <a:rPr lang="en-US" altLang="en-US" sz="2400" dirty="0"/>
              <a:t>Initiate investigation after approval from management</a:t>
            </a:r>
          </a:p>
          <a:p>
            <a:pPr eaLnBrk="1" hangingPunct="1"/>
            <a:r>
              <a:rPr lang="en-US" altLang="en-US" sz="2800" dirty="0"/>
              <a:t>Planning considerations</a:t>
            </a:r>
          </a:p>
          <a:p>
            <a:pPr lvl="1" eaLnBrk="1" hangingPunct="1"/>
            <a:r>
              <a:rPr lang="en-US" altLang="en-US" sz="2400" dirty="0"/>
              <a:t>Examine all e-mail of suspected employees</a:t>
            </a:r>
          </a:p>
          <a:p>
            <a:pPr lvl="1" eaLnBrk="1" hangingPunct="1"/>
            <a:r>
              <a:rPr lang="en-US" altLang="en-US" sz="2400" dirty="0"/>
              <a:t>Search Internet newsgroups or message boards</a:t>
            </a:r>
          </a:p>
          <a:p>
            <a:pPr lvl="1" eaLnBrk="1" hangingPunct="1"/>
            <a:r>
              <a:rPr lang="en-US" altLang="en-US" sz="2400" dirty="0"/>
              <a:t>Initiate physical surveillance</a:t>
            </a:r>
          </a:p>
          <a:p>
            <a:pPr lvl="1" eaLnBrk="1" hangingPunct="1"/>
            <a:r>
              <a:rPr lang="en-US" altLang="en-US" sz="2400" dirty="0"/>
              <a:t>Examine facility physical access logs for sensitive areas</a:t>
            </a:r>
          </a:p>
        </p:txBody>
      </p:sp>
      <p:sp>
        <p:nvSpPr>
          <p:cNvPr id="39938" name="Rectangle 2">
            <a:extLst>
              <a:ext uri="{FF2B5EF4-FFF2-40B4-BE49-F238E27FC236}">
                <a16:creationId xmlns:a16="http://schemas.microsoft.com/office/drawing/2014/main" id="{BF38C57E-A59F-4FC8-8D1E-B714952DF3E7}"/>
              </a:ext>
            </a:extLst>
          </p:cNvPr>
          <p:cNvSpPr>
            <a:spLocks noGrp="1" noChangeArrowheads="1"/>
          </p:cNvSpPr>
          <p:nvPr>
            <p:ph type="title"/>
          </p:nvPr>
        </p:nvSpPr>
        <p:spPr/>
        <p:txBody>
          <a:bodyPr/>
          <a:lstStyle/>
          <a:p>
            <a:pPr eaLnBrk="1" hangingPunct="1"/>
            <a:r>
              <a:rPr lang="en-US" altLang="en-US" sz="3200" b="1" u="sng" dirty="0">
                <a:solidFill>
                  <a:schemeClr val="tx1"/>
                </a:solidFill>
              </a:rPr>
              <a:t>Industrial Espionage Investigations (continued)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4DAA6449-50A3-40AD-A812-2F0B41C9E0F3}"/>
              </a:ext>
            </a:extLst>
          </p:cNvPr>
          <p:cNvSpPr>
            <a:spLocks noGrp="1" noChangeArrowheads="1"/>
          </p:cNvSpPr>
          <p:nvPr>
            <p:ph idx="1"/>
          </p:nvPr>
        </p:nvSpPr>
        <p:spPr>
          <a:xfrm>
            <a:off x="533400" y="1828800"/>
            <a:ext cx="8077200" cy="4267200"/>
          </a:xfrm>
        </p:spPr>
        <p:txBody>
          <a:bodyPr/>
          <a:lstStyle/>
          <a:p>
            <a:pPr eaLnBrk="1" hangingPunct="1"/>
            <a:r>
              <a:rPr lang="en-US" altLang="en-US" sz="2800" dirty="0"/>
              <a:t>Planning considerations (continued)</a:t>
            </a:r>
          </a:p>
          <a:p>
            <a:pPr lvl="1" eaLnBrk="1" hangingPunct="1"/>
            <a:r>
              <a:rPr lang="en-US" altLang="en-US" sz="2400" dirty="0"/>
              <a:t>Determine suspect location in relation to the vulnerable asset</a:t>
            </a:r>
          </a:p>
          <a:p>
            <a:pPr lvl="1" eaLnBrk="1" hangingPunct="1"/>
            <a:r>
              <a:rPr lang="en-US" altLang="en-US" sz="2400" dirty="0"/>
              <a:t>Study the suspect’s work habits</a:t>
            </a:r>
          </a:p>
          <a:p>
            <a:pPr lvl="1" eaLnBrk="1" hangingPunct="1"/>
            <a:r>
              <a:rPr lang="en-US" altLang="en-US" sz="2400" dirty="0"/>
              <a:t>Collect all incoming and outgoing phone logs</a:t>
            </a:r>
          </a:p>
          <a:p>
            <a:pPr eaLnBrk="1" hangingPunct="1"/>
            <a:r>
              <a:rPr lang="en-US" altLang="en-US" sz="2800" dirty="0"/>
              <a:t>Steps</a:t>
            </a:r>
          </a:p>
          <a:p>
            <a:pPr lvl="1" eaLnBrk="1" hangingPunct="1"/>
            <a:r>
              <a:rPr lang="en-US" altLang="en-US" sz="2400" dirty="0"/>
              <a:t>Gather all personnel assigned to the investigation and brief them on the plan</a:t>
            </a:r>
          </a:p>
          <a:p>
            <a:pPr lvl="1" eaLnBrk="1" hangingPunct="1"/>
            <a:r>
              <a:rPr lang="en-US" altLang="en-US" sz="2400" dirty="0"/>
              <a:t>Gather resources to conduct the investigation</a:t>
            </a:r>
          </a:p>
        </p:txBody>
      </p:sp>
      <p:sp>
        <p:nvSpPr>
          <p:cNvPr id="40962" name="Rectangle 2">
            <a:extLst>
              <a:ext uri="{FF2B5EF4-FFF2-40B4-BE49-F238E27FC236}">
                <a16:creationId xmlns:a16="http://schemas.microsoft.com/office/drawing/2014/main" id="{CF0B1EEC-4021-4297-BCE6-5452401936DF}"/>
              </a:ext>
            </a:extLst>
          </p:cNvPr>
          <p:cNvSpPr>
            <a:spLocks noGrp="1" noChangeArrowheads="1"/>
          </p:cNvSpPr>
          <p:nvPr>
            <p:ph type="title"/>
          </p:nvPr>
        </p:nvSpPr>
        <p:spPr/>
        <p:txBody>
          <a:bodyPr/>
          <a:lstStyle/>
          <a:p>
            <a:pPr eaLnBrk="1" hangingPunct="1"/>
            <a:r>
              <a:rPr lang="en-US" altLang="en-US" sz="3200" b="1" u="sng">
                <a:solidFill>
                  <a:schemeClr val="tx1"/>
                </a:solidFill>
              </a:rPr>
              <a:t>Industrial Espionage Investigations (continued)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a:extLst>
              <a:ext uri="{FF2B5EF4-FFF2-40B4-BE49-F238E27FC236}">
                <a16:creationId xmlns:a16="http://schemas.microsoft.com/office/drawing/2014/main" id="{E8CF23F6-965F-47D7-8B63-91ED617936A1}"/>
              </a:ext>
            </a:extLst>
          </p:cNvPr>
          <p:cNvSpPr>
            <a:spLocks noGrp="1" noChangeArrowheads="1"/>
          </p:cNvSpPr>
          <p:nvPr>
            <p:ph idx="1"/>
          </p:nvPr>
        </p:nvSpPr>
        <p:spPr/>
        <p:txBody>
          <a:bodyPr/>
          <a:lstStyle/>
          <a:p>
            <a:pPr eaLnBrk="1" hangingPunct="1"/>
            <a:r>
              <a:rPr lang="en-US" altLang="en-US"/>
              <a:t>Steps (continued)</a:t>
            </a:r>
          </a:p>
          <a:p>
            <a:pPr lvl="1" eaLnBrk="1" hangingPunct="1"/>
            <a:r>
              <a:rPr lang="en-US" altLang="en-US"/>
              <a:t>Place surveillance systems</a:t>
            </a:r>
          </a:p>
          <a:p>
            <a:pPr lvl="1" eaLnBrk="1" hangingPunct="1"/>
            <a:r>
              <a:rPr lang="en-US" altLang="en-US"/>
              <a:t>Discreetly gather any additional evidence</a:t>
            </a:r>
          </a:p>
          <a:p>
            <a:pPr lvl="1" eaLnBrk="1" hangingPunct="1"/>
            <a:r>
              <a:rPr lang="en-US" altLang="en-US"/>
              <a:t>Collect all log data from networks and e-mail servers</a:t>
            </a:r>
          </a:p>
          <a:p>
            <a:pPr lvl="1" eaLnBrk="1" hangingPunct="1"/>
            <a:r>
              <a:rPr lang="en-US" altLang="en-US"/>
              <a:t>Report regularly to management and corporate attorneys</a:t>
            </a:r>
          </a:p>
          <a:p>
            <a:pPr lvl="1" eaLnBrk="1" hangingPunct="1"/>
            <a:r>
              <a:rPr lang="en-US" altLang="en-US"/>
              <a:t>Review the investigation’s scope with management and corporate attorneys</a:t>
            </a:r>
          </a:p>
        </p:txBody>
      </p:sp>
      <p:sp>
        <p:nvSpPr>
          <p:cNvPr id="41986" name="Rectangle 2">
            <a:extLst>
              <a:ext uri="{FF2B5EF4-FFF2-40B4-BE49-F238E27FC236}">
                <a16:creationId xmlns:a16="http://schemas.microsoft.com/office/drawing/2014/main" id="{22EAC894-612A-46F7-8F2E-470554E609C7}"/>
              </a:ext>
            </a:extLst>
          </p:cNvPr>
          <p:cNvSpPr>
            <a:spLocks noGrp="1" noChangeArrowheads="1"/>
          </p:cNvSpPr>
          <p:nvPr>
            <p:ph type="title"/>
          </p:nvPr>
        </p:nvSpPr>
        <p:spPr/>
        <p:txBody>
          <a:bodyPr/>
          <a:lstStyle/>
          <a:p>
            <a:pPr eaLnBrk="1" hangingPunct="1"/>
            <a:r>
              <a:rPr lang="en-US" altLang="en-US" sz="3200" b="1" u="sng" dirty="0">
                <a:solidFill>
                  <a:schemeClr val="tx1"/>
                </a:solidFill>
              </a:rPr>
              <a:t>Industrial Espionage Investigations (continued)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a:extLst>
              <a:ext uri="{FF2B5EF4-FFF2-40B4-BE49-F238E27FC236}">
                <a16:creationId xmlns:a16="http://schemas.microsoft.com/office/drawing/2014/main" id="{FB6EBECB-08B4-4172-98AC-BE764455CB38}"/>
              </a:ext>
            </a:extLst>
          </p:cNvPr>
          <p:cNvSpPr>
            <a:spLocks noGrp="1" noChangeArrowheads="1"/>
          </p:cNvSpPr>
          <p:nvPr>
            <p:ph idx="1"/>
          </p:nvPr>
        </p:nvSpPr>
        <p:spPr/>
        <p:txBody>
          <a:bodyPr/>
          <a:lstStyle/>
          <a:p>
            <a:pPr eaLnBrk="1" hangingPunct="1"/>
            <a:r>
              <a:rPr lang="en-US" altLang="en-US" sz="2800"/>
              <a:t>Becoming a skilled interviewer and interrogator can take many years of experience</a:t>
            </a:r>
          </a:p>
          <a:p>
            <a:pPr eaLnBrk="1" hangingPunct="1"/>
            <a:r>
              <a:rPr lang="en-US" altLang="en-US" sz="2800" b="1"/>
              <a:t>Interview</a:t>
            </a:r>
          </a:p>
          <a:p>
            <a:pPr lvl="1" eaLnBrk="1" hangingPunct="1"/>
            <a:r>
              <a:rPr lang="en-US" altLang="en-US" sz="2400"/>
              <a:t>Usually conducted to collect information from a witness or suspect</a:t>
            </a:r>
          </a:p>
          <a:p>
            <a:pPr lvl="2" eaLnBrk="1" hangingPunct="1"/>
            <a:r>
              <a:rPr lang="en-US" altLang="en-US" sz="2000"/>
              <a:t>About specific facts related to an investigation</a:t>
            </a:r>
          </a:p>
          <a:p>
            <a:pPr eaLnBrk="1" hangingPunct="1"/>
            <a:r>
              <a:rPr lang="en-US" altLang="en-US" sz="2800" b="1"/>
              <a:t>Interrogation</a:t>
            </a:r>
          </a:p>
          <a:p>
            <a:pPr lvl="1" eaLnBrk="1" hangingPunct="1"/>
            <a:r>
              <a:rPr lang="en-US" altLang="en-US" sz="2400"/>
              <a:t>Trying to get a suspect to confess</a:t>
            </a:r>
          </a:p>
        </p:txBody>
      </p:sp>
      <p:sp>
        <p:nvSpPr>
          <p:cNvPr id="43010" name="Rectangle 2">
            <a:extLst>
              <a:ext uri="{FF2B5EF4-FFF2-40B4-BE49-F238E27FC236}">
                <a16:creationId xmlns:a16="http://schemas.microsoft.com/office/drawing/2014/main" id="{E23D54BE-6569-4E5A-899C-49B89981AF6A}"/>
              </a:ext>
            </a:extLst>
          </p:cNvPr>
          <p:cNvSpPr>
            <a:spLocks noGrp="1" noChangeArrowheads="1"/>
          </p:cNvSpPr>
          <p:nvPr>
            <p:ph type="title"/>
          </p:nvPr>
        </p:nvSpPr>
        <p:spPr/>
        <p:txBody>
          <a:bodyPr/>
          <a:lstStyle/>
          <a:p>
            <a:pPr eaLnBrk="1" hangingPunct="1"/>
            <a:r>
              <a:rPr lang="en-US" altLang="en-US" sz="3200" b="1" u="sng" dirty="0">
                <a:solidFill>
                  <a:schemeClr val="tx1"/>
                </a:solidFill>
              </a:rPr>
              <a:t>Interviews and Interrogations in High-Tech Investigations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a:extLst>
              <a:ext uri="{FF2B5EF4-FFF2-40B4-BE49-F238E27FC236}">
                <a16:creationId xmlns:a16="http://schemas.microsoft.com/office/drawing/2014/main" id="{E47E180E-ACAA-499A-B2D4-405DAA661241}"/>
              </a:ext>
            </a:extLst>
          </p:cNvPr>
          <p:cNvSpPr>
            <a:spLocks noGrp="1" noChangeArrowheads="1"/>
          </p:cNvSpPr>
          <p:nvPr>
            <p:ph idx="1"/>
          </p:nvPr>
        </p:nvSpPr>
        <p:spPr>
          <a:xfrm>
            <a:off x="533400" y="1676400"/>
            <a:ext cx="8077200" cy="4267200"/>
          </a:xfrm>
        </p:spPr>
        <p:txBody>
          <a:bodyPr/>
          <a:lstStyle/>
          <a:p>
            <a:pPr eaLnBrk="1" hangingPunct="1"/>
            <a:r>
              <a:rPr lang="en-US" altLang="en-US" sz="2800" dirty="0"/>
              <a:t>Role as a computing investigator</a:t>
            </a:r>
          </a:p>
          <a:p>
            <a:pPr lvl="1" eaLnBrk="1" hangingPunct="1"/>
            <a:r>
              <a:rPr lang="en-US" altLang="en-US" sz="2400" dirty="0"/>
              <a:t>To instruct the investigator conducting the interview on what questions to ask</a:t>
            </a:r>
          </a:p>
          <a:p>
            <a:pPr lvl="2" eaLnBrk="1" hangingPunct="1"/>
            <a:r>
              <a:rPr lang="en-US" altLang="en-US" sz="2000" dirty="0"/>
              <a:t>And what the answers should be</a:t>
            </a:r>
          </a:p>
          <a:p>
            <a:pPr eaLnBrk="1" hangingPunct="1"/>
            <a:r>
              <a:rPr lang="en-US" altLang="en-US" sz="2800" dirty="0"/>
              <a:t>Ingredients for a successful interview or interrogation</a:t>
            </a:r>
          </a:p>
          <a:p>
            <a:pPr lvl="1" eaLnBrk="1" hangingPunct="1"/>
            <a:r>
              <a:rPr lang="en-US" altLang="en-US" sz="2400" dirty="0"/>
              <a:t>Being patient throughout the session</a:t>
            </a:r>
          </a:p>
          <a:p>
            <a:pPr lvl="1" eaLnBrk="1" hangingPunct="1"/>
            <a:r>
              <a:rPr lang="en-US" altLang="en-US" sz="2400" dirty="0"/>
              <a:t>Repeating or rephrasing questions to zero in on specific facts from a reluctant witness or suspect</a:t>
            </a:r>
          </a:p>
          <a:p>
            <a:pPr lvl="1" eaLnBrk="1" hangingPunct="1"/>
            <a:r>
              <a:rPr lang="en-US" altLang="en-US" sz="2400" dirty="0"/>
              <a:t>Being tenacious</a:t>
            </a:r>
          </a:p>
        </p:txBody>
      </p:sp>
      <p:sp>
        <p:nvSpPr>
          <p:cNvPr id="44034" name="Rectangle 2">
            <a:extLst>
              <a:ext uri="{FF2B5EF4-FFF2-40B4-BE49-F238E27FC236}">
                <a16:creationId xmlns:a16="http://schemas.microsoft.com/office/drawing/2014/main" id="{5E16BB8A-C505-4FB0-B0BA-2A87F61FDB1A}"/>
              </a:ext>
            </a:extLst>
          </p:cNvPr>
          <p:cNvSpPr>
            <a:spLocks noGrp="1" noChangeArrowheads="1"/>
          </p:cNvSpPr>
          <p:nvPr>
            <p:ph type="title"/>
          </p:nvPr>
        </p:nvSpPr>
        <p:spPr/>
        <p:txBody>
          <a:bodyPr/>
          <a:lstStyle/>
          <a:p>
            <a:pPr eaLnBrk="1" hangingPunct="1"/>
            <a:r>
              <a:rPr lang="en-US" altLang="en-US" sz="2800" b="1" u="sng" dirty="0">
                <a:solidFill>
                  <a:schemeClr val="tx1"/>
                </a:solidFill>
              </a:rPr>
              <a:t>Interviews and Interrogations in High-Tech Investigations (continued)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a:extLst>
              <a:ext uri="{FF2B5EF4-FFF2-40B4-BE49-F238E27FC236}">
                <a16:creationId xmlns:a16="http://schemas.microsoft.com/office/drawing/2014/main" id="{7D086715-02B3-4C9B-BE98-E55F968F910A}"/>
              </a:ext>
            </a:extLst>
          </p:cNvPr>
          <p:cNvSpPr>
            <a:spLocks noGrp="1" noChangeArrowheads="1"/>
          </p:cNvSpPr>
          <p:nvPr>
            <p:ph type="ctrTitle"/>
          </p:nvPr>
        </p:nvSpPr>
        <p:spPr>
          <a:xfrm>
            <a:off x="2389188" y="3429000"/>
            <a:ext cx="6754812" cy="1470025"/>
          </a:xfrm>
        </p:spPr>
        <p:txBody>
          <a:bodyPr/>
          <a:lstStyle/>
          <a:p>
            <a:pPr eaLnBrk="1" hangingPunct="1">
              <a:defRPr/>
            </a:pPr>
            <a:r>
              <a:rPr lang="en-US" dirty="0">
                <a:solidFill>
                  <a:schemeClr val="tx1"/>
                </a:solidFill>
              </a:rPr>
              <a:t>Understanding Data Recovery Workstations and Software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a:extLst>
              <a:ext uri="{FF2B5EF4-FFF2-40B4-BE49-F238E27FC236}">
                <a16:creationId xmlns:a16="http://schemas.microsoft.com/office/drawing/2014/main" id="{A71BD727-B870-4271-96F0-49F32A6C6526}"/>
              </a:ext>
            </a:extLst>
          </p:cNvPr>
          <p:cNvSpPr>
            <a:spLocks noGrp="1" noChangeArrowheads="1"/>
          </p:cNvSpPr>
          <p:nvPr>
            <p:ph idx="1"/>
          </p:nvPr>
        </p:nvSpPr>
        <p:spPr/>
        <p:txBody>
          <a:bodyPr/>
          <a:lstStyle/>
          <a:p>
            <a:pPr eaLnBrk="1" hangingPunct="1">
              <a:lnSpc>
                <a:spcPct val="90000"/>
              </a:lnSpc>
            </a:pPr>
            <a:r>
              <a:rPr lang="en-US" altLang="en-US" sz="2800" dirty="0"/>
              <a:t>Investigations are conducted on a computer forensics lab (or data-recovery lab)</a:t>
            </a:r>
          </a:p>
          <a:p>
            <a:pPr eaLnBrk="1" hangingPunct="1">
              <a:lnSpc>
                <a:spcPct val="90000"/>
              </a:lnSpc>
            </a:pPr>
            <a:r>
              <a:rPr lang="en-US" altLang="en-US" sz="2800" dirty="0"/>
              <a:t>Computer forensics and data-recovery are related but different</a:t>
            </a:r>
          </a:p>
          <a:p>
            <a:pPr eaLnBrk="1" hangingPunct="1">
              <a:lnSpc>
                <a:spcPct val="90000"/>
              </a:lnSpc>
            </a:pPr>
            <a:r>
              <a:rPr lang="en-US" altLang="en-US" sz="2800" b="1" dirty="0"/>
              <a:t>Computer forensics workstation</a:t>
            </a:r>
          </a:p>
          <a:p>
            <a:pPr lvl="1" eaLnBrk="1" hangingPunct="1">
              <a:lnSpc>
                <a:spcPct val="90000"/>
              </a:lnSpc>
            </a:pPr>
            <a:r>
              <a:rPr lang="en-US" altLang="en-US" sz="2400" dirty="0"/>
              <a:t>Specially configured personal computer</a:t>
            </a:r>
          </a:p>
          <a:p>
            <a:pPr lvl="1" eaLnBrk="1" hangingPunct="1">
              <a:lnSpc>
                <a:spcPct val="90000"/>
              </a:lnSpc>
            </a:pPr>
            <a:r>
              <a:rPr lang="en-US" altLang="en-US" sz="2400" dirty="0"/>
              <a:t>Loaded with additional bays and forensics software</a:t>
            </a:r>
          </a:p>
          <a:p>
            <a:pPr eaLnBrk="1" hangingPunct="1">
              <a:lnSpc>
                <a:spcPct val="90000"/>
              </a:lnSpc>
            </a:pPr>
            <a:r>
              <a:rPr lang="en-US" altLang="en-US" sz="2800" dirty="0"/>
              <a:t>To avoid altering the evidence use:</a:t>
            </a:r>
          </a:p>
          <a:p>
            <a:pPr lvl="1" eaLnBrk="1" hangingPunct="1">
              <a:lnSpc>
                <a:spcPct val="90000"/>
              </a:lnSpc>
            </a:pPr>
            <a:r>
              <a:rPr lang="en-US" altLang="en-US" sz="2400" dirty="0"/>
              <a:t>Forensics boot floppy disk OR cd</a:t>
            </a:r>
          </a:p>
          <a:p>
            <a:pPr lvl="1" eaLnBrk="1" hangingPunct="1">
              <a:lnSpc>
                <a:spcPct val="90000"/>
              </a:lnSpc>
            </a:pPr>
            <a:r>
              <a:rPr lang="en-US" altLang="en-US" sz="2400" dirty="0"/>
              <a:t>Write-blocker devices</a:t>
            </a:r>
          </a:p>
        </p:txBody>
      </p:sp>
      <p:sp>
        <p:nvSpPr>
          <p:cNvPr id="46082" name="Rectangle 2">
            <a:extLst>
              <a:ext uri="{FF2B5EF4-FFF2-40B4-BE49-F238E27FC236}">
                <a16:creationId xmlns:a16="http://schemas.microsoft.com/office/drawing/2014/main" id="{85D4A176-D1B2-43D5-A42B-F86E56BB0877}"/>
              </a:ext>
            </a:extLst>
          </p:cNvPr>
          <p:cNvSpPr>
            <a:spLocks noGrp="1" noChangeArrowheads="1"/>
          </p:cNvSpPr>
          <p:nvPr>
            <p:ph type="title"/>
          </p:nvPr>
        </p:nvSpPr>
        <p:spPr/>
        <p:txBody>
          <a:bodyPr/>
          <a:lstStyle/>
          <a:p>
            <a:pPr eaLnBrk="1" hangingPunct="1"/>
            <a:r>
              <a:rPr lang="en-US" altLang="en-US" sz="3200" b="1" u="sng" dirty="0">
                <a:solidFill>
                  <a:schemeClr val="tx1"/>
                </a:solidFill>
              </a:rPr>
              <a:t>Understanding Data Recovery Workstations and Software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Content Placeholder 2">
            <a:extLst>
              <a:ext uri="{FF2B5EF4-FFF2-40B4-BE49-F238E27FC236}">
                <a16:creationId xmlns:a16="http://schemas.microsoft.com/office/drawing/2014/main" id="{A3A42D9F-3BB3-4865-889D-9D4212663B6E}"/>
              </a:ext>
            </a:extLst>
          </p:cNvPr>
          <p:cNvSpPr>
            <a:spLocks noGrp="1"/>
          </p:cNvSpPr>
          <p:nvPr>
            <p:ph idx="1"/>
          </p:nvPr>
        </p:nvSpPr>
        <p:spPr>
          <a:xfrm>
            <a:off x="533400" y="1981200"/>
            <a:ext cx="3352800" cy="4267200"/>
          </a:xfrm>
        </p:spPr>
        <p:txBody>
          <a:bodyPr/>
          <a:lstStyle/>
          <a:p>
            <a:r>
              <a:rPr lang="en-US" altLang="en-US" sz="2400" dirty="0"/>
              <a:t>Connects a hard drive in trusted read-only mode</a:t>
            </a:r>
          </a:p>
          <a:p>
            <a:r>
              <a:rPr lang="en-US" altLang="en-US" sz="2400" dirty="0"/>
              <a:t>There are also Linux boot CDs that mount all drives read-only, such as Helix and some </a:t>
            </a:r>
            <a:r>
              <a:rPr lang="en-US" altLang="en-US" sz="2400" dirty="0" err="1"/>
              <a:t>Knoppix</a:t>
            </a:r>
            <a:r>
              <a:rPr lang="en-US" altLang="en-US" sz="2400" dirty="0"/>
              <a:t> distributions</a:t>
            </a:r>
          </a:p>
        </p:txBody>
      </p:sp>
      <p:sp>
        <p:nvSpPr>
          <p:cNvPr id="47106" name="Title 1">
            <a:extLst>
              <a:ext uri="{FF2B5EF4-FFF2-40B4-BE49-F238E27FC236}">
                <a16:creationId xmlns:a16="http://schemas.microsoft.com/office/drawing/2014/main" id="{B53B44EB-AB1D-48B7-9DB1-59C0F0B9ED1D}"/>
              </a:ext>
            </a:extLst>
          </p:cNvPr>
          <p:cNvSpPr>
            <a:spLocks noGrp="1"/>
          </p:cNvSpPr>
          <p:nvPr>
            <p:ph type="title"/>
          </p:nvPr>
        </p:nvSpPr>
        <p:spPr/>
        <p:txBody>
          <a:bodyPr/>
          <a:lstStyle/>
          <a:p>
            <a:r>
              <a:rPr lang="en-US" altLang="en-US" b="1" u="sng" dirty="0">
                <a:solidFill>
                  <a:schemeClr val="tx1"/>
                </a:solidFill>
              </a:rPr>
              <a:t>Write Blocker</a:t>
            </a:r>
          </a:p>
        </p:txBody>
      </p:sp>
      <p:pic>
        <p:nvPicPr>
          <p:cNvPr id="47108" name="Picture 2">
            <a:extLst>
              <a:ext uri="{FF2B5EF4-FFF2-40B4-BE49-F238E27FC236}">
                <a16:creationId xmlns:a16="http://schemas.microsoft.com/office/drawing/2014/main" id="{0A20CE94-48FB-4F72-9B71-0EBB3731E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2286000"/>
            <a:ext cx="4762500"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a:extLst>
              <a:ext uri="{FF2B5EF4-FFF2-40B4-BE49-F238E27FC236}">
                <a16:creationId xmlns:a16="http://schemas.microsoft.com/office/drawing/2014/main" id="{F51FD746-ACB2-4613-9B4F-22F77AE64513}"/>
              </a:ext>
            </a:extLst>
          </p:cNvPr>
          <p:cNvSpPr>
            <a:spLocks noGrp="1" noChangeArrowheads="1"/>
          </p:cNvSpPr>
          <p:nvPr>
            <p:ph idx="1"/>
          </p:nvPr>
        </p:nvSpPr>
        <p:spPr>
          <a:xfrm>
            <a:off x="533400" y="1828800"/>
            <a:ext cx="8077200" cy="4419600"/>
          </a:xfrm>
        </p:spPr>
        <p:txBody>
          <a:bodyPr/>
          <a:lstStyle/>
          <a:p>
            <a:pPr eaLnBrk="1" hangingPunct="1"/>
            <a:r>
              <a:rPr lang="en-US" altLang="en-US" sz="2400" dirty="0"/>
              <a:t>Basic requirements</a:t>
            </a:r>
          </a:p>
          <a:p>
            <a:pPr lvl="1" eaLnBrk="1" hangingPunct="1"/>
            <a:r>
              <a:rPr lang="en-US" altLang="en-US" sz="2000" dirty="0"/>
              <a:t>A workstation running Windows XP or Vista</a:t>
            </a:r>
          </a:p>
          <a:p>
            <a:pPr lvl="1" eaLnBrk="1" hangingPunct="1"/>
            <a:r>
              <a:rPr lang="en-US" altLang="en-US" sz="2000" dirty="0"/>
              <a:t>A write-blocker device</a:t>
            </a:r>
          </a:p>
          <a:p>
            <a:pPr lvl="1" eaLnBrk="1" hangingPunct="1"/>
            <a:r>
              <a:rPr lang="en-US" altLang="en-US" sz="2000" dirty="0"/>
              <a:t>Computer forensics acquisition tool</a:t>
            </a:r>
          </a:p>
          <a:p>
            <a:pPr lvl="2" eaLnBrk="1" hangingPunct="1"/>
            <a:r>
              <a:rPr lang="en-US" altLang="en-US" sz="1800" dirty="0"/>
              <a:t>Like FTK Imager</a:t>
            </a:r>
          </a:p>
          <a:p>
            <a:pPr lvl="1" eaLnBrk="1" hangingPunct="1"/>
            <a:r>
              <a:rPr lang="en-US" altLang="en-US" sz="2000" dirty="0"/>
              <a:t>Computer forensics analysis tool</a:t>
            </a:r>
          </a:p>
          <a:p>
            <a:pPr lvl="2" eaLnBrk="1" hangingPunct="1"/>
            <a:r>
              <a:rPr lang="en-US" altLang="en-US" sz="1800" dirty="0"/>
              <a:t>Like FTK</a:t>
            </a:r>
          </a:p>
          <a:p>
            <a:pPr lvl="1" eaLnBrk="1" hangingPunct="1"/>
            <a:r>
              <a:rPr lang="en-US" altLang="en-US" sz="2000" dirty="0"/>
              <a:t>Target drive to receive the source or suspect disk data</a:t>
            </a:r>
          </a:p>
          <a:p>
            <a:pPr lvl="1" eaLnBrk="1" hangingPunct="1"/>
            <a:r>
              <a:rPr lang="en-US" altLang="en-US" sz="2000" dirty="0"/>
              <a:t>Spare PATA or SATA ports</a:t>
            </a:r>
          </a:p>
          <a:p>
            <a:pPr lvl="1" eaLnBrk="1" hangingPunct="1"/>
            <a:r>
              <a:rPr lang="en-US" altLang="en-US" sz="2000" dirty="0"/>
              <a:t>USB ports</a:t>
            </a:r>
          </a:p>
        </p:txBody>
      </p:sp>
      <p:sp>
        <p:nvSpPr>
          <p:cNvPr id="48130" name="Rectangle 2">
            <a:extLst>
              <a:ext uri="{FF2B5EF4-FFF2-40B4-BE49-F238E27FC236}">
                <a16:creationId xmlns:a16="http://schemas.microsoft.com/office/drawing/2014/main" id="{4C3280DF-EE69-45F8-B61E-E59E74D805EE}"/>
              </a:ext>
            </a:extLst>
          </p:cNvPr>
          <p:cNvSpPr>
            <a:spLocks noGrp="1" noChangeArrowheads="1"/>
          </p:cNvSpPr>
          <p:nvPr>
            <p:ph type="title"/>
          </p:nvPr>
        </p:nvSpPr>
        <p:spPr/>
        <p:txBody>
          <a:bodyPr/>
          <a:lstStyle/>
          <a:p>
            <a:pPr eaLnBrk="1" hangingPunct="1"/>
            <a:r>
              <a:rPr lang="en-US" altLang="en-US" sz="3200" b="1" u="sng" dirty="0">
                <a:solidFill>
                  <a:schemeClr val="tx1"/>
                </a:solidFill>
              </a:rPr>
              <a:t>Setting Up Your Computer for Computer Forensics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a:extLst>
              <a:ext uri="{FF2B5EF4-FFF2-40B4-BE49-F238E27FC236}">
                <a16:creationId xmlns:a16="http://schemas.microsoft.com/office/drawing/2014/main" id="{A9CA2060-DB9D-41BA-A474-468487A17F3A}"/>
              </a:ext>
            </a:extLst>
          </p:cNvPr>
          <p:cNvSpPr>
            <a:spLocks noGrp="1" noChangeArrowheads="1"/>
          </p:cNvSpPr>
          <p:nvPr>
            <p:ph idx="1"/>
          </p:nvPr>
        </p:nvSpPr>
        <p:spPr/>
        <p:txBody>
          <a:bodyPr/>
          <a:lstStyle/>
          <a:p>
            <a:pPr eaLnBrk="1" hangingPunct="1"/>
            <a:r>
              <a:rPr lang="en-US" altLang="en-US" sz="2800" dirty="0"/>
              <a:t>Additional useful items</a:t>
            </a:r>
          </a:p>
          <a:p>
            <a:pPr lvl="1" eaLnBrk="1" hangingPunct="1"/>
            <a:r>
              <a:rPr lang="en-US" altLang="en-US" sz="2400" dirty="0"/>
              <a:t>Network interface card (NIC)</a:t>
            </a:r>
          </a:p>
          <a:p>
            <a:pPr lvl="1" eaLnBrk="1" hangingPunct="1"/>
            <a:r>
              <a:rPr lang="en-US" altLang="en-US" sz="2400" dirty="0"/>
              <a:t>Extra USB ports</a:t>
            </a:r>
          </a:p>
          <a:p>
            <a:pPr lvl="1" eaLnBrk="1" hangingPunct="1"/>
            <a:r>
              <a:rPr lang="en-US" altLang="en-US" sz="2400" dirty="0"/>
              <a:t>FireWire 400/800 ports</a:t>
            </a:r>
          </a:p>
          <a:p>
            <a:pPr lvl="1" eaLnBrk="1" hangingPunct="1"/>
            <a:r>
              <a:rPr lang="en-US" altLang="en-US" sz="2400" dirty="0"/>
              <a:t>SCSI card</a:t>
            </a:r>
          </a:p>
          <a:p>
            <a:pPr lvl="1" eaLnBrk="1" hangingPunct="1"/>
            <a:r>
              <a:rPr lang="en-US" altLang="en-US" sz="2400" dirty="0"/>
              <a:t>Disk editor tool</a:t>
            </a:r>
          </a:p>
          <a:p>
            <a:pPr lvl="1" eaLnBrk="1" hangingPunct="1"/>
            <a:r>
              <a:rPr lang="en-US" altLang="en-US" sz="2400" dirty="0"/>
              <a:t>Text editor tool</a:t>
            </a:r>
          </a:p>
          <a:p>
            <a:pPr lvl="1" eaLnBrk="1" hangingPunct="1"/>
            <a:r>
              <a:rPr lang="en-US" altLang="en-US" sz="2400" dirty="0"/>
              <a:t>Graphics viewer program</a:t>
            </a:r>
          </a:p>
          <a:p>
            <a:pPr lvl="1" eaLnBrk="1" hangingPunct="1"/>
            <a:r>
              <a:rPr lang="en-US" altLang="en-US" sz="2400" dirty="0"/>
              <a:t>Other specialized viewing tools</a:t>
            </a:r>
          </a:p>
        </p:txBody>
      </p:sp>
      <p:sp>
        <p:nvSpPr>
          <p:cNvPr id="49154" name="Rectangle 2">
            <a:extLst>
              <a:ext uri="{FF2B5EF4-FFF2-40B4-BE49-F238E27FC236}">
                <a16:creationId xmlns:a16="http://schemas.microsoft.com/office/drawing/2014/main" id="{C590F6D2-7C87-40EE-9E71-6CBB8FD1895C}"/>
              </a:ext>
            </a:extLst>
          </p:cNvPr>
          <p:cNvSpPr>
            <a:spLocks noGrp="1" noChangeArrowheads="1"/>
          </p:cNvSpPr>
          <p:nvPr>
            <p:ph type="title"/>
          </p:nvPr>
        </p:nvSpPr>
        <p:spPr/>
        <p:txBody>
          <a:bodyPr/>
          <a:lstStyle/>
          <a:p>
            <a:pPr eaLnBrk="1" hangingPunct="1"/>
            <a:r>
              <a:rPr lang="en-US" altLang="en-US" sz="3200" b="1" u="sng" dirty="0">
                <a:solidFill>
                  <a:schemeClr val="tx1"/>
                </a:solidFill>
              </a:rPr>
              <a:t>Setting Up Your Computer for Computer Forensics (continued)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7582"/>
            <a:ext cx="7042150" cy="778098"/>
          </a:xfrm>
        </p:spPr>
        <p:txBody>
          <a:bodyPr/>
          <a:lstStyle/>
          <a:p>
            <a:r>
              <a:rPr lang="en-US" sz="2400" b="1" u="sng" dirty="0">
                <a:solidFill>
                  <a:schemeClr val="tx1"/>
                </a:solidFill>
                <a:latin typeface="Century Gothic" panose="020B0502020202020204" pitchFamily="34" charset="0"/>
                <a:ea typeface="新細明體" pitchFamily="18" charset="-120"/>
              </a:rPr>
              <a:t>Digital Forensics</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6 of 19</a:t>
            </a:r>
          </a:p>
        </p:txBody>
      </p:sp>
      <p:sp>
        <p:nvSpPr>
          <p:cNvPr id="3" name="TextBox 2">
            <a:extLst>
              <a:ext uri="{FF2B5EF4-FFF2-40B4-BE49-F238E27FC236}">
                <a16:creationId xmlns:a16="http://schemas.microsoft.com/office/drawing/2014/main" id="{1BABF0EC-864F-4B9C-8D07-07D6359D26D4}"/>
              </a:ext>
            </a:extLst>
          </p:cNvPr>
          <p:cNvSpPr txBox="1"/>
          <p:nvPr/>
        </p:nvSpPr>
        <p:spPr>
          <a:xfrm>
            <a:off x="107504" y="1124744"/>
            <a:ext cx="8928992" cy="5262979"/>
          </a:xfrm>
          <a:prstGeom prst="rect">
            <a:avLst/>
          </a:prstGeom>
          <a:solidFill>
            <a:schemeClr val="tx2">
              <a:lumMod val="20000"/>
              <a:lumOff val="80000"/>
            </a:schemeClr>
          </a:solidFill>
        </p:spPr>
        <p:txBody>
          <a:bodyPr wrap="square" rtlCol="0">
            <a:spAutoFit/>
          </a:bodyPr>
          <a:lstStyle/>
          <a:p>
            <a:pPr marL="285750" indent="-285750" algn="just">
              <a:buFont typeface="Wingdings" panose="05000000000000000000" pitchFamily="2" charset="2"/>
              <a:buChar char="§"/>
            </a:pPr>
            <a:r>
              <a:rPr lang="en-US" sz="2400" dirty="0">
                <a:latin typeface="Calibri" panose="020F0502020204030204" pitchFamily="34" charset="0"/>
                <a:cs typeface="Calibri" panose="020F0502020204030204" pitchFamily="34" charset="0"/>
              </a:rPr>
              <a:t>This forensics branch often concerns cybercrimes. The term “digital forensics” was originally used as a synonym for computer forensics but has now expanded to cover the analysis of information on all devices that can store digital data.</a:t>
            </a:r>
          </a:p>
          <a:p>
            <a:pPr marL="285750" indent="-285750" algn="just">
              <a:buFont typeface="Wingdings" panose="05000000000000000000" pitchFamily="2" charset="2"/>
              <a:buChar char="§"/>
            </a:pPr>
            <a:endParaRPr lang="en-US" sz="2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
            </a:pPr>
            <a:r>
              <a:rPr lang="en-US" sz="2400" dirty="0">
                <a:latin typeface="Calibri" panose="020F0502020204030204" pitchFamily="34" charset="0"/>
                <a:cs typeface="Calibri" panose="020F0502020204030204" pitchFamily="34" charset="0"/>
              </a:rPr>
              <a:t>Digital forensics experts react to incidents like server hacks or leaks of sensitive information. Their specialized forensic toolkits help them investigate incidents, analyze traffic, and look for hidden data and other evidence. They collect, recover, and store the data relevant for the investigation and prepare and present it in court.</a:t>
            </a:r>
          </a:p>
          <a:p>
            <a:pPr marL="285750" indent="-285750" algn="just">
              <a:buFont typeface="Wingdings" panose="05000000000000000000" pitchFamily="2" charset="2"/>
              <a:buChar char="§"/>
            </a:pPr>
            <a:endParaRPr lang="en-US" sz="2400" dirty="0">
              <a:latin typeface="Calibri" panose="020F0502020204030204" pitchFamily="34" charset="0"/>
              <a:cs typeface="Calibri" panose="020F0502020204030204" pitchFamily="34" charset="0"/>
            </a:endParaRPr>
          </a:p>
          <a:p>
            <a:pPr marL="285750" indent="-285750" algn="just">
              <a:buFont typeface="Wingdings" panose="05000000000000000000" pitchFamily="2" charset="2"/>
              <a:buChar char="§"/>
            </a:pPr>
            <a:r>
              <a:rPr lang="en-US" sz="2400" dirty="0">
                <a:latin typeface="Calibri" panose="020F0502020204030204" pitchFamily="34" charset="0"/>
                <a:cs typeface="Calibri" panose="020F0502020204030204" pitchFamily="34" charset="0"/>
              </a:rPr>
              <a:t>Depending on the type of information and its sources, digital forensics has branches and requires specific professional training that gives excellent career prospects and exciting occupations.</a:t>
            </a:r>
            <a:endParaRPr lang="en-MY"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41003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a:extLst>
              <a:ext uri="{FF2B5EF4-FFF2-40B4-BE49-F238E27FC236}">
                <a16:creationId xmlns:a16="http://schemas.microsoft.com/office/drawing/2014/main" id="{13883FFD-265C-4D25-B06A-1DB16BAF763D}"/>
              </a:ext>
            </a:extLst>
          </p:cNvPr>
          <p:cNvSpPr>
            <a:spLocks noGrp="1" noChangeArrowheads="1"/>
          </p:cNvSpPr>
          <p:nvPr>
            <p:ph type="ctrTitle"/>
          </p:nvPr>
        </p:nvSpPr>
        <p:spPr>
          <a:xfrm>
            <a:off x="2379663" y="3352800"/>
            <a:ext cx="6754812" cy="1470025"/>
          </a:xfrm>
        </p:spPr>
        <p:txBody>
          <a:bodyPr/>
          <a:lstStyle/>
          <a:p>
            <a:pPr eaLnBrk="1" hangingPunct="1">
              <a:defRPr/>
            </a:pPr>
            <a:r>
              <a:rPr lang="en-US" dirty="0">
                <a:solidFill>
                  <a:schemeClr val="tx1"/>
                </a:solidFill>
              </a:rPr>
              <a:t>Conducting an Investigation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3">
            <a:extLst>
              <a:ext uri="{FF2B5EF4-FFF2-40B4-BE49-F238E27FC236}">
                <a16:creationId xmlns:a16="http://schemas.microsoft.com/office/drawing/2014/main" id="{5423135B-37A5-4A3A-AB68-1E68AF44C7DA}"/>
              </a:ext>
            </a:extLst>
          </p:cNvPr>
          <p:cNvSpPr>
            <a:spLocks noGrp="1" noChangeArrowheads="1"/>
          </p:cNvSpPr>
          <p:nvPr>
            <p:ph idx="1"/>
          </p:nvPr>
        </p:nvSpPr>
        <p:spPr>
          <a:xfrm>
            <a:off x="533400" y="1676400"/>
            <a:ext cx="8077200" cy="4267200"/>
          </a:xfrm>
        </p:spPr>
        <p:txBody>
          <a:bodyPr/>
          <a:lstStyle/>
          <a:p>
            <a:pPr eaLnBrk="1" hangingPunct="1"/>
            <a:r>
              <a:rPr lang="en-US" altLang="en-US" sz="2800" dirty="0"/>
              <a:t>Gather resources identified in an investigation plan</a:t>
            </a:r>
          </a:p>
          <a:p>
            <a:pPr eaLnBrk="1" hangingPunct="1"/>
            <a:r>
              <a:rPr lang="en-US" altLang="en-US" sz="2800" dirty="0"/>
              <a:t>Items needed</a:t>
            </a:r>
          </a:p>
          <a:p>
            <a:pPr lvl="1" eaLnBrk="1" hangingPunct="1"/>
            <a:r>
              <a:rPr lang="en-US" altLang="en-US" sz="2400" dirty="0"/>
              <a:t>Original storage media</a:t>
            </a:r>
          </a:p>
          <a:p>
            <a:pPr lvl="1" eaLnBrk="1" hangingPunct="1"/>
            <a:r>
              <a:rPr lang="en-US" altLang="en-US" sz="2400" dirty="0"/>
              <a:t>Evidence custody form</a:t>
            </a:r>
          </a:p>
          <a:p>
            <a:pPr lvl="1" eaLnBrk="1" hangingPunct="1"/>
            <a:r>
              <a:rPr lang="en-US" altLang="en-US" sz="2400" dirty="0"/>
              <a:t>Evidence container for the storage media</a:t>
            </a:r>
          </a:p>
          <a:p>
            <a:pPr lvl="1" eaLnBrk="1" hangingPunct="1"/>
            <a:r>
              <a:rPr lang="en-US" altLang="en-US" sz="2400" dirty="0"/>
              <a:t>Bit-stream imaging tool</a:t>
            </a:r>
          </a:p>
          <a:p>
            <a:pPr lvl="1" eaLnBrk="1" hangingPunct="1"/>
            <a:r>
              <a:rPr lang="en-US" altLang="en-US" sz="2400" dirty="0"/>
              <a:t>Forensic workstation to copy and examine your evidence</a:t>
            </a:r>
          </a:p>
          <a:p>
            <a:pPr lvl="1" eaLnBrk="1" hangingPunct="1"/>
            <a:r>
              <a:rPr lang="en-US" altLang="en-US" sz="2400" dirty="0"/>
              <a:t>Securable evidence locker, cabinet, or safe</a:t>
            </a:r>
          </a:p>
        </p:txBody>
      </p:sp>
      <p:sp>
        <p:nvSpPr>
          <p:cNvPr id="51202" name="Rectangle 2">
            <a:extLst>
              <a:ext uri="{FF2B5EF4-FFF2-40B4-BE49-F238E27FC236}">
                <a16:creationId xmlns:a16="http://schemas.microsoft.com/office/drawing/2014/main" id="{09937A78-2863-4647-A724-DEFC5D097DC9}"/>
              </a:ext>
            </a:extLst>
          </p:cNvPr>
          <p:cNvSpPr>
            <a:spLocks noGrp="1" noChangeArrowheads="1"/>
          </p:cNvSpPr>
          <p:nvPr>
            <p:ph type="title"/>
          </p:nvPr>
        </p:nvSpPr>
        <p:spPr/>
        <p:txBody>
          <a:bodyPr/>
          <a:lstStyle/>
          <a:p>
            <a:pPr eaLnBrk="1" hangingPunct="1"/>
            <a:r>
              <a:rPr lang="en-US" altLang="en-US" b="1" u="sng" dirty="0">
                <a:solidFill>
                  <a:schemeClr val="tx1"/>
                </a:solidFill>
              </a:rPr>
              <a:t>Conducting an Investigation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5">
            <a:extLst>
              <a:ext uri="{FF2B5EF4-FFF2-40B4-BE49-F238E27FC236}">
                <a16:creationId xmlns:a16="http://schemas.microsoft.com/office/drawing/2014/main" id="{38AD2F38-3165-436F-B65F-2C1857864EB0}"/>
              </a:ext>
            </a:extLst>
          </p:cNvPr>
          <p:cNvSpPr>
            <a:spLocks noGrp="1" noChangeArrowheads="1"/>
          </p:cNvSpPr>
          <p:nvPr>
            <p:ph idx="1"/>
          </p:nvPr>
        </p:nvSpPr>
        <p:spPr>
          <a:xfrm>
            <a:off x="533400" y="1524000"/>
            <a:ext cx="8077200" cy="4267200"/>
          </a:xfrm>
          <a:noFill/>
        </p:spPr>
        <p:txBody>
          <a:bodyPr/>
          <a:lstStyle/>
          <a:p>
            <a:pPr eaLnBrk="1" hangingPunct="1"/>
            <a:r>
              <a:rPr lang="en-US" altLang="en-US" dirty="0"/>
              <a:t>Avoid damaging the evidence</a:t>
            </a:r>
          </a:p>
          <a:p>
            <a:pPr eaLnBrk="1" hangingPunct="1"/>
            <a:r>
              <a:rPr lang="en-US" altLang="en-US" sz="2800" dirty="0"/>
              <a:t>Steps</a:t>
            </a:r>
          </a:p>
          <a:p>
            <a:pPr lvl="1" eaLnBrk="1" hangingPunct="1"/>
            <a:r>
              <a:rPr lang="en-US" altLang="en-US" sz="2400" dirty="0"/>
              <a:t>Meet the IT manager to interview him</a:t>
            </a:r>
          </a:p>
          <a:p>
            <a:pPr lvl="1" eaLnBrk="1" hangingPunct="1"/>
            <a:r>
              <a:rPr lang="en-US" altLang="en-US" sz="2400" dirty="0"/>
              <a:t>Fill out the evidence form, have the IT manager sign</a:t>
            </a:r>
          </a:p>
          <a:p>
            <a:pPr lvl="1" eaLnBrk="1" hangingPunct="1"/>
            <a:r>
              <a:rPr lang="en-US" altLang="en-US" sz="2400" dirty="0"/>
              <a:t>Place the evidence in a secure container</a:t>
            </a:r>
          </a:p>
          <a:p>
            <a:pPr lvl="1" eaLnBrk="1" hangingPunct="1"/>
            <a:r>
              <a:rPr lang="en-US" altLang="en-US" sz="2400" dirty="0"/>
              <a:t>Complete the evidence custody form</a:t>
            </a:r>
          </a:p>
          <a:p>
            <a:pPr lvl="1" eaLnBrk="1" hangingPunct="1"/>
            <a:r>
              <a:rPr lang="en-US" altLang="en-US" sz="2400" dirty="0"/>
              <a:t>Carry the evidence to the computer forensics lab </a:t>
            </a:r>
          </a:p>
          <a:p>
            <a:pPr lvl="1" eaLnBrk="1" hangingPunct="1"/>
            <a:r>
              <a:rPr lang="en-US" altLang="en-US" sz="2400" dirty="0"/>
              <a:t>Create forensics copies (if possible) </a:t>
            </a:r>
          </a:p>
          <a:p>
            <a:pPr lvl="1" eaLnBrk="1" hangingPunct="1"/>
            <a:r>
              <a:rPr lang="en-US" altLang="en-US" sz="2400" dirty="0"/>
              <a:t>Secure evidence by locking the container</a:t>
            </a:r>
          </a:p>
        </p:txBody>
      </p:sp>
      <p:sp>
        <p:nvSpPr>
          <p:cNvPr id="52226" name="Rectangle 2">
            <a:extLst>
              <a:ext uri="{FF2B5EF4-FFF2-40B4-BE49-F238E27FC236}">
                <a16:creationId xmlns:a16="http://schemas.microsoft.com/office/drawing/2014/main" id="{E4A4C27F-3BBB-422A-80EF-15318409D276}"/>
              </a:ext>
            </a:extLst>
          </p:cNvPr>
          <p:cNvSpPr>
            <a:spLocks noGrp="1" noChangeArrowheads="1"/>
          </p:cNvSpPr>
          <p:nvPr>
            <p:ph type="title"/>
          </p:nvPr>
        </p:nvSpPr>
        <p:spPr/>
        <p:txBody>
          <a:bodyPr/>
          <a:lstStyle/>
          <a:p>
            <a:pPr eaLnBrk="1" hangingPunct="1"/>
            <a:r>
              <a:rPr lang="en-US" altLang="en-US" b="1" u="sng" dirty="0">
                <a:solidFill>
                  <a:schemeClr val="tx1"/>
                </a:solidFill>
              </a:rPr>
              <a:t>Gathering the Evidence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a:extLst>
              <a:ext uri="{FF2B5EF4-FFF2-40B4-BE49-F238E27FC236}">
                <a16:creationId xmlns:a16="http://schemas.microsoft.com/office/drawing/2014/main" id="{A04AEA6B-CE71-44D7-BFF0-40002E0D9757}"/>
              </a:ext>
            </a:extLst>
          </p:cNvPr>
          <p:cNvSpPr>
            <a:spLocks noGrp="1" noChangeArrowheads="1"/>
          </p:cNvSpPr>
          <p:nvPr>
            <p:ph idx="1"/>
          </p:nvPr>
        </p:nvSpPr>
        <p:spPr>
          <a:xfrm>
            <a:off x="533400" y="1600200"/>
            <a:ext cx="8077200" cy="4267200"/>
          </a:xfrm>
        </p:spPr>
        <p:txBody>
          <a:bodyPr/>
          <a:lstStyle/>
          <a:p>
            <a:pPr eaLnBrk="1" hangingPunct="1">
              <a:lnSpc>
                <a:spcPct val="90000"/>
              </a:lnSpc>
            </a:pPr>
            <a:r>
              <a:rPr lang="en-US" altLang="en-US" sz="2800" b="1" dirty="0"/>
              <a:t>Bit-stream copy</a:t>
            </a:r>
          </a:p>
          <a:p>
            <a:pPr lvl="1" eaLnBrk="1" hangingPunct="1">
              <a:lnSpc>
                <a:spcPct val="90000"/>
              </a:lnSpc>
            </a:pPr>
            <a:r>
              <a:rPr lang="en-US" altLang="en-US" sz="2400" dirty="0"/>
              <a:t>Bit-by-bit copy of the original storage medium</a:t>
            </a:r>
          </a:p>
          <a:p>
            <a:pPr lvl="1" eaLnBrk="1" hangingPunct="1">
              <a:lnSpc>
                <a:spcPct val="90000"/>
              </a:lnSpc>
            </a:pPr>
            <a:r>
              <a:rPr lang="en-US" altLang="en-US" sz="2400" dirty="0"/>
              <a:t>Exact copy of the original disk </a:t>
            </a:r>
          </a:p>
          <a:p>
            <a:pPr lvl="1" eaLnBrk="1" hangingPunct="1">
              <a:lnSpc>
                <a:spcPct val="90000"/>
              </a:lnSpc>
            </a:pPr>
            <a:r>
              <a:rPr lang="en-US" altLang="en-US" sz="2400" dirty="0"/>
              <a:t>Different from a simple backup copy</a:t>
            </a:r>
          </a:p>
          <a:p>
            <a:pPr lvl="2" eaLnBrk="1" hangingPunct="1">
              <a:lnSpc>
                <a:spcPct val="90000"/>
              </a:lnSpc>
            </a:pPr>
            <a:r>
              <a:rPr lang="en-US" altLang="en-US" sz="2000" dirty="0"/>
              <a:t>Backup software only copies known files (active data)</a:t>
            </a:r>
          </a:p>
          <a:p>
            <a:pPr lvl="2" eaLnBrk="1" hangingPunct="1">
              <a:lnSpc>
                <a:spcPct val="90000"/>
              </a:lnSpc>
            </a:pPr>
            <a:r>
              <a:rPr lang="en-US" altLang="en-US" sz="2000" dirty="0"/>
              <a:t>Backup software cannot copy deleted files, e-mail messages or recover file fragments</a:t>
            </a:r>
          </a:p>
          <a:p>
            <a:pPr eaLnBrk="1" hangingPunct="1">
              <a:lnSpc>
                <a:spcPct val="90000"/>
              </a:lnSpc>
            </a:pPr>
            <a:r>
              <a:rPr lang="en-US" altLang="en-US" sz="2800" b="1" dirty="0"/>
              <a:t>Bit-stream image</a:t>
            </a:r>
          </a:p>
          <a:p>
            <a:pPr lvl="1" eaLnBrk="1" hangingPunct="1">
              <a:lnSpc>
                <a:spcPct val="90000"/>
              </a:lnSpc>
            </a:pPr>
            <a:r>
              <a:rPr lang="en-US" altLang="en-US" sz="2400" dirty="0"/>
              <a:t>File containing the bit-stream copy of all data on a disk or partition</a:t>
            </a:r>
          </a:p>
          <a:p>
            <a:pPr lvl="1" eaLnBrk="1" hangingPunct="1">
              <a:lnSpc>
                <a:spcPct val="90000"/>
              </a:lnSpc>
            </a:pPr>
            <a:r>
              <a:rPr lang="en-US" altLang="en-US" sz="2400" dirty="0"/>
              <a:t>Also known as </a:t>
            </a:r>
            <a:r>
              <a:rPr lang="en-US" altLang="en-US" sz="2400" b="1" dirty="0"/>
              <a:t>forensic copy</a:t>
            </a:r>
          </a:p>
        </p:txBody>
      </p:sp>
      <p:sp>
        <p:nvSpPr>
          <p:cNvPr id="53250" name="Rectangle 2">
            <a:extLst>
              <a:ext uri="{FF2B5EF4-FFF2-40B4-BE49-F238E27FC236}">
                <a16:creationId xmlns:a16="http://schemas.microsoft.com/office/drawing/2014/main" id="{38BCD621-C77F-46E9-8F72-196280BD10EF}"/>
              </a:ext>
            </a:extLst>
          </p:cNvPr>
          <p:cNvSpPr>
            <a:spLocks noGrp="1" noChangeArrowheads="1"/>
          </p:cNvSpPr>
          <p:nvPr>
            <p:ph type="title"/>
          </p:nvPr>
        </p:nvSpPr>
        <p:spPr/>
        <p:txBody>
          <a:bodyPr/>
          <a:lstStyle/>
          <a:p>
            <a:pPr eaLnBrk="1" hangingPunct="1"/>
            <a:r>
              <a:rPr lang="en-US" altLang="en-US" sz="3200" b="1" u="sng" dirty="0">
                <a:solidFill>
                  <a:schemeClr val="tx1"/>
                </a:solidFill>
              </a:rPr>
              <a:t>Understanding Bit-Stream Copies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a:extLst>
              <a:ext uri="{FF2B5EF4-FFF2-40B4-BE49-F238E27FC236}">
                <a16:creationId xmlns:a16="http://schemas.microsoft.com/office/drawing/2014/main" id="{98FB091A-0393-4934-A08C-05D806AA29E1}"/>
              </a:ext>
            </a:extLst>
          </p:cNvPr>
          <p:cNvSpPr>
            <a:spLocks noGrp="1" noChangeArrowheads="1"/>
          </p:cNvSpPr>
          <p:nvPr>
            <p:ph idx="1"/>
          </p:nvPr>
        </p:nvSpPr>
        <p:spPr/>
        <p:txBody>
          <a:bodyPr/>
          <a:lstStyle/>
          <a:p>
            <a:pPr eaLnBrk="1" hangingPunct="1">
              <a:lnSpc>
                <a:spcPct val="90000"/>
              </a:lnSpc>
            </a:pPr>
            <a:r>
              <a:rPr lang="en-US" altLang="en-US" sz="2800" dirty="0"/>
              <a:t>Copy image file to a target disk that matches the original disk’s manufacturer, size, and model</a:t>
            </a:r>
          </a:p>
        </p:txBody>
      </p:sp>
      <p:sp>
        <p:nvSpPr>
          <p:cNvPr id="54274" name="Rectangle 2">
            <a:extLst>
              <a:ext uri="{FF2B5EF4-FFF2-40B4-BE49-F238E27FC236}">
                <a16:creationId xmlns:a16="http://schemas.microsoft.com/office/drawing/2014/main" id="{4862D6CE-9059-4711-9F65-8E1428351EF7}"/>
              </a:ext>
            </a:extLst>
          </p:cNvPr>
          <p:cNvSpPr>
            <a:spLocks noGrp="1" noChangeArrowheads="1"/>
          </p:cNvSpPr>
          <p:nvPr>
            <p:ph type="title"/>
          </p:nvPr>
        </p:nvSpPr>
        <p:spPr/>
        <p:txBody>
          <a:bodyPr/>
          <a:lstStyle/>
          <a:p>
            <a:pPr eaLnBrk="1" hangingPunct="1"/>
            <a:r>
              <a:rPr lang="en-US" altLang="en-US" sz="3200" b="1" u="sng" dirty="0">
                <a:solidFill>
                  <a:schemeClr val="tx1"/>
                </a:solidFill>
              </a:rPr>
              <a:t>Understanding Bit-stream Copies (continued)</a:t>
            </a:r>
          </a:p>
        </p:txBody>
      </p:sp>
      <p:pic>
        <p:nvPicPr>
          <p:cNvPr id="3" name="Picture 2">
            <a:extLst>
              <a:ext uri="{FF2B5EF4-FFF2-40B4-BE49-F238E27FC236}">
                <a16:creationId xmlns:a16="http://schemas.microsoft.com/office/drawing/2014/main" id="{74C7BCD2-A5EA-455D-B7C8-CE6D6A6D647D}"/>
              </a:ext>
            </a:extLst>
          </p:cNvPr>
          <p:cNvPicPr>
            <a:picLocks noChangeAspect="1"/>
          </p:cNvPicPr>
          <p:nvPr/>
        </p:nvPicPr>
        <p:blipFill>
          <a:blip r:embed="rId2"/>
          <a:stretch>
            <a:fillRect/>
          </a:stretch>
        </p:blipFill>
        <p:spPr>
          <a:xfrm>
            <a:off x="547687" y="3068960"/>
            <a:ext cx="8048625" cy="233362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a:extLst>
              <a:ext uri="{FF2B5EF4-FFF2-40B4-BE49-F238E27FC236}">
                <a16:creationId xmlns:a16="http://schemas.microsoft.com/office/drawing/2014/main" id="{1BCCE46E-5DAC-47B4-AD7D-DE29337ACAB2}"/>
              </a:ext>
            </a:extLst>
          </p:cNvPr>
          <p:cNvSpPr>
            <a:spLocks noGrp="1" noChangeArrowheads="1"/>
          </p:cNvSpPr>
          <p:nvPr>
            <p:ph idx="1"/>
          </p:nvPr>
        </p:nvSpPr>
        <p:spPr>
          <a:xfrm>
            <a:off x="533400" y="1676400"/>
            <a:ext cx="8077200" cy="4267200"/>
          </a:xfrm>
        </p:spPr>
        <p:txBody>
          <a:bodyPr/>
          <a:lstStyle/>
          <a:p>
            <a:pPr eaLnBrk="1" hangingPunct="1">
              <a:lnSpc>
                <a:spcPct val="90000"/>
              </a:lnSpc>
            </a:pPr>
            <a:r>
              <a:rPr lang="en-US" altLang="en-US" sz="2800" dirty="0"/>
              <a:t>First rule of computer forensics</a:t>
            </a:r>
          </a:p>
          <a:p>
            <a:pPr lvl="1" eaLnBrk="1" hangingPunct="1">
              <a:lnSpc>
                <a:spcPct val="90000"/>
              </a:lnSpc>
            </a:pPr>
            <a:r>
              <a:rPr lang="en-US" altLang="en-US" sz="2400" dirty="0"/>
              <a:t>Preserve the original evidence</a:t>
            </a:r>
          </a:p>
          <a:p>
            <a:pPr eaLnBrk="1" hangingPunct="1">
              <a:lnSpc>
                <a:spcPct val="90000"/>
              </a:lnSpc>
            </a:pPr>
            <a:r>
              <a:rPr lang="en-US" altLang="en-US" sz="2800" dirty="0"/>
              <a:t>Conduct your analysis only on a copy of the data</a:t>
            </a:r>
          </a:p>
          <a:p>
            <a:pPr eaLnBrk="1" hangingPunct="1">
              <a:lnSpc>
                <a:spcPct val="90000"/>
              </a:lnSpc>
            </a:pPr>
            <a:endParaRPr lang="en-US" altLang="en-US" sz="2800" dirty="0"/>
          </a:p>
        </p:txBody>
      </p:sp>
      <p:sp>
        <p:nvSpPr>
          <p:cNvPr id="55298" name="Rectangle 2">
            <a:extLst>
              <a:ext uri="{FF2B5EF4-FFF2-40B4-BE49-F238E27FC236}">
                <a16:creationId xmlns:a16="http://schemas.microsoft.com/office/drawing/2014/main" id="{E83AF52A-4692-4F13-8589-6838C75FE826}"/>
              </a:ext>
            </a:extLst>
          </p:cNvPr>
          <p:cNvSpPr>
            <a:spLocks noGrp="1" noChangeArrowheads="1"/>
          </p:cNvSpPr>
          <p:nvPr>
            <p:ph type="title"/>
          </p:nvPr>
        </p:nvSpPr>
        <p:spPr/>
        <p:txBody>
          <a:bodyPr/>
          <a:lstStyle/>
          <a:p>
            <a:pPr eaLnBrk="1" hangingPunct="1"/>
            <a:r>
              <a:rPr lang="en-US" altLang="en-US" sz="3200" b="1" u="sng" dirty="0">
                <a:solidFill>
                  <a:schemeClr val="tx1"/>
                </a:solidFill>
              </a:rPr>
              <a:t>Acquiring an Image of Evidence Media</a:t>
            </a:r>
            <a:endParaRPr lang="en-US" altLang="en-US" b="1" u="sng" dirty="0">
              <a:solidFill>
                <a:schemeClr val="tx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a:extLst>
              <a:ext uri="{FF2B5EF4-FFF2-40B4-BE49-F238E27FC236}">
                <a16:creationId xmlns:a16="http://schemas.microsoft.com/office/drawing/2014/main" id="{03E3E771-E20C-4C6E-AAA8-52F512CDB6ED}"/>
              </a:ext>
            </a:extLst>
          </p:cNvPr>
          <p:cNvSpPr>
            <a:spLocks noGrp="1" noChangeArrowheads="1"/>
          </p:cNvSpPr>
          <p:nvPr>
            <p:ph type="ctrTitle"/>
          </p:nvPr>
        </p:nvSpPr>
        <p:spPr>
          <a:xfrm>
            <a:off x="2209800" y="3438525"/>
            <a:ext cx="6754812" cy="1470025"/>
          </a:xfrm>
        </p:spPr>
        <p:txBody>
          <a:bodyPr/>
          <a:lstStyle/>
          <a:p>
            <a:pPr eaLnBrk="1" hangingPunct="1">
              <a:defRPr/>
            </a:pPr>
            <a:r>
              <a:rPr lang="en-US" dirty="0">
                <a:solidFill>
                  <a:schemeClr val="tx1"/>
                </a:solidFill>
              </a:rPr>
              <a:t>Completing the Case</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3">
            <a:extLst>
              <a:ext uri="{FF2B5EF4-FFF2-40B4-BE49-F238E27FC236}">
                <a16:creationId xmlns:a16="http://schemas.microsoft.com/office/drawing/2014/main" id="{C44193DD-D00F-40D6-AAA9-B764A995F71A}"/>
              </a:ext>
            </a:extLst>
          </p:cNvPr>
          <p:cNvSpPr>
            <a:spLocks noGrp="1" noChangeArrowheads="1"/>
          </p:cNvSpPr>
          <p:nvPr>
            <p:ph idx="1"/>
          </p:nvPr>
        </p:nvSpPr>
        <p:spPr>
          <a:xfrm>
            <a:off x="533400" y="1600200"/>
            <a:ext cx="8077200" cy="4267200"/>
          </a:xfrm>
        </p:spPr>
        <p:txBody>
          <a:bodyPr/>
          <a:lstStyle/>
          <a:p>
            <a:pPr eaLnBrk="1" hangingPunct="1"/>
            <a:r>
              <a:rPr lang="en-US" altLang="en-US" sz="2400" dirty="0"/>
              <a:t>You need to produce a final report</a:t>
            </a:r>
          </a:p>
          <a:p>
            <a:pPr lvl="1" eaLnBrk="1" hangingPunct="1"/>
            <a:r>
              <a:rPr lang="en-US" altLang="en-US" sz="2000" dirty="0"/>
              <a:t>State what you did and what you found</a:t>
            </a:r>
          </a:p>
          <a:p>
            <a:pPr eaLnBrk="1" hangingPunct="1"/>
            <a:r>
              <a:rPr lang="en-US" altLang="en-US" sz="2400" dirty="0"/>
              <a:t>Include report generated by your forensic tool to document your work</a:t>
            </a:r>
          </a:p>
          <a:p>
            <a:pPr eaLnBrk="1" hangingPunct="1"/>
            <a:r>
              <a:rPr lang="en-US" altLang="en-US" sz="2400" b="1" dirty="0"/>
              <a:t>Repeatable findings</a:t>
            </a:r>
          </a:p>
          <a:p>
            <a:pPr lvl="1" eaLnBrk="1" hangingPunct="1"/>
            <a:r>
              <a:rPr lang="en-US" altLang="en-US" sz="2000" dirty="0"/>
              <a:t>Repeat the steps and produce the same result, using different tools</a:t>
            </a:r>
          </a:p>
          <a:p>
            <a:pPr eaLnBrk="1" hangingPunct="1"/>
            <a:r>
              <a:rPr lang="en-US" altLang="en-US" sz="2400" dirty="0"/>
              <a:t>If required, use a report template</a:t>
            </a:r>
          </a:p>
          <a:p>
            <a:pPr eaLnBrk="1" hangingPunct="1"/>
            <a:r>
              <a:rPr lang="en-US" altLang="en-US" sz="2400" dirty="0"/>
              <a:t>Report should show conclusive evidence</a:t>
            </a:r>
          </a:p>
          <a:p>
            <a:pPr lvl="1" eaLnBrk="1" hangingPunct="1"/>
            <a:r>
              <a:rPr lang="en-US" altLang="en-US" sz="2000" dirty="0"/>
              <a:t>Suspect did or did not commit a crime or violate a company policy</a:t>
            </a:r>
          </a:p>
        </p:txBody>
      </p:sp>
      <p:sp>
        <p:nvSpPr>
          <p:cNvPr id="57346" name="Rectangle 2">
            <a:extLst>
              <a:ext uri="{FF2B5EF4-FFF2-40B4-BE49-F238E27FC236}">
                <a16:creationId xmlns:a16="http://schemas.microsoft.com/office/drawing/2014/main" id="{26B77F4A-AD5D-43DE-A816-0ABD0AF50630}"/>
              </a:ext>
            </a:extLst>
          </p:cNvPr>
          <p:cNvSpPr>
            <a:spLocks noGrp="1" noChangeArrowheads="1"/>
          </p:cNvSpPr>
          <p:nvPr>
            <p:ph type="title"/>
          </p:nvPr>
        </p:nvSpPr>
        <p:spPr/>
        <p:txBody>
          <a:bodyPr/>
          <a:lstStyle/>
          <a:p>
            <a:pPr eaLnBrk="1" hangingPunct="1"/>
            <a:r>
              <a:rPr lang="en-US" altLang="en-US" b="1" u="sng" dirty="0">
                <a:solidFill>
                  <a:schemeClr val="tx1"/>
                </a:solidFill>
              </a:rPr>
              <a:t>Completing the Case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MY" sz="2800" dirty="0">
                <a:hlinkClick r:id="rId3"/>
              </a:rPr>
              <a:t>American Academy of Forensic Sciences</a:t>
            </a:r>
            <a:endParaRPr lang="en-MY" sz="2800" dirty="0"/>
          </a:p>
          <a:p>
            <a:r>
              <a:rPr lang="en-US" sz="2000" dirty="0"/>
              <a:t>The American Academy of Forensic Sciences is a society for forensics professionals, founded in 1948.</a:t>
            </a:r>
          </a:p>
          <a:p>
            <a:r>
              <a:rPr lang="en-US" sz="2800" dirty="0">
                <a:hlinkClick r:id="rId4"/>
              </a:rPr>
              <a:t>Forensic Science Society of Malaysia </a:t>
            </a:r>
            <a:endParaRPr lang="en-US" sz="2800" dirty="0"/>
          </a:p>
          <a:p>
            <a:r>
              <a:rPr lang="en-US" sz="2000" dirty="0"/>
              <a:t>To advance the </a:t>
            </a:r>
            <a:r>
              <a:rPr lang="en-US" sz="2000" b="1" i="1" dirty="0">
                <a:solidFill>
                  <a:srgbClr val="FF0000"/>
                </a:solidFill>
              </a:rPr>
              <a:t>study</a:t>
            </a:r>
            <a:r>
              <a:rPr lang="en-US" sz="2000" dirty="0">
                <a:solidFill>
                  <a:srgbClr val="FF0000"/>
                </a:solidFill>
              </a:rPr>
              <a:t> </a:t>
            </a:r>
            <a:r>
              <a:rPr lang="en-US" sz="2000" dirty="0"/>
              <a:t>and </a:t>
            </a:r>
            <a:r>
              <a:rPr lang="en-US" sz="2000" b="1" i="1" dirty="0">
                <a:solidFill>
                  <a:srgbClr val="FF0000"/>
                </a:solidFill>
              </a:rPr>
              <a:t>application</a:t>
            </a:r>
            <a:r>
              <a:rPr lang="en-US" sz="2000" dirty="0"/>
              <a:t> of forensic science</a:t>
            </a:r>
          </a:p>
          <a:p>
            <a:r>
              <a:rPr lang="en-US" sz="2000" dirty="0"/>
              <a:t>Organize </a:t>
            </a:r>
            <a:r>
              <a:rPr lang="en-US" sz="2000" b="1" i="1" dirty="0">
                <a:solidFill>
                  <a:srgbClr val="FF0000"/>
                </a:solidFill>
              </a:rPr>
              <a:t>meetings</a:t>
            </a:r>
            <a:r>
              <a:rPr lang="en-US" sz="2000" dirty="0"/>
              <a:t>, </a:t>
            </a:r>
            <a:r>
              <a:rPr lang="en-US" sz="2000" b="1" i="1" dirty="0">
                <a:solidFill>
                  <a:srgbClr val="FF0000"/>
                </a:solidFill>
              </a:rPr>
              <a:t>lectures</a:t>
            </a:r>
            <a:r>
              <a:rPr lang="en-US" sz="2000" dirty="0"/>
              <a:t>, </a:t>
            </a:r>
            <a:r>
              <a:rPr lang="en-US" sz="2000" b="1" i="1" dirty="0">
                <a:solidFill>
                  <a:srgbClr val="FF0000"/>
                </a:solidFill>
              </a:rPr>
              <a:t>discussions</a:t>
            </a:r>
          </a:p>
          <a:p>
            <a:r>
              <a:rPr lang="en-US" sz="2000" dirty="0"/>
              <a:t>To </a:t>
            </a:r>
            <a:r>
              <a:rPr lang="en-US" sz="2000" b="1" i="1" dirty="0">
                <a:solidFill>
                  <a:srgbClr val="FF0000"/>
                </a:solidFill>
              </a:rPr>
              <a:t>facilitate</a:t>
            </a:r>
            <a:r>
              <a:rPr lang="en-US" sz="2000" dirty="0"/>
              <a:t> co-operation among persons who are, or have been, occupationally involved in forensic activities;</a:t>
            </a:r>
          </a:p>
          <a:p>
            <a:r>
              <a:rPr lang="en-US" sz="2800" dirty="0"/>
              <a:t>Digital: </a:t>
            </a:r>
            <a:r>
              <a:rPr lang="en-US" sz="2800" dirty="0">
                <a:hlinkClick r:id="rId5"/>
              </a:rPr>
              <a:t>CyberSecurity Malaysia</a:t>
            </a:r>
            <a:r>
              <a:rPr lang="en-US" sz="2800" dirty="0"/>
              <a:t> </a:t>
            </a:r>
          </a:p>
          <a:p>
            <a:r>
              <a:rPr lang="en-US" sz="2000" dirty="0"/>
              <a:t>Law enforcement agency in Malaysia</a:t>
            </a:r>
            <a:endParaRPr lang="en-MY" sz="2000" dirty="0"/>
          </a:p>
        </p:txBody>
      </p:sp>
      <p:sp>
        <p:nvSpPr>
          <p:cNvPr id="2" name="Title 1"/>
          <p:cNvSpPr>
            <a:spLocks noGrp="1"/>
          </p:cNvSpPr>
          <p:nvPr>
            <p:ph type="title"/>
          </p:nvPr>
        </p:nvSpPr>
        <p:spPr/>
        <p:txBody>
          <a:bodyPr/>
          <a:lstStyle/>
          <a:p>
            <a:r>
              <a:rPr lang="en-US" u="sng" dirty="0"/>
              <a:t>Associations &amp; Bodies</a:t>
            </a:r>
            <a:endParaRPr lang="en-MY" u="sng"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8 of 19</a:t>
            </a:r>
          </a:p>
        </p:txBody>
      </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2160" y="4653136"/>
            <a:ext cx="2733675" cy="93345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8344" y="2907921"/>
            <a:ext cx="1300375" cy="1116577"/>
          </a:xfrm>
          <a:prstGeom prst="rect">
            <a:avLst/>
          </a:prstGeom>
        </p:spPr>
      </p:pic>
      <p:pic>
        <p:nvPicPr>
          <p:cNvPr id="2050" name="Picture 2" descr="Image result for American Academy of Forensic Scienc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9681" y="1579183"/>
            <a:ext cx="1189038" cy="1189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857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2636912"/>
            <a:ext cx="7042150" cy="1143000"/>
          </a:xfrm>
        </p:spPr>
        <p:txBody>
          <a:bodyPr/>
          <a:lstStyle/>
          <a:p>
            <a:r>
              <a:rPr lang="en-US" sz="7200" dirty="0"/>
              <a:t>Q &amp; A</a:t>
            </a:r>
          </a:p>
        </p:txBody>
      </p:sp>
      <p:sp>
        <p:nvSpPr>
          <p:cNvPr id="3" name="Footer Placeholder 2"/>
          <p:cNvSpPr>
            <a:spLocks noGrp="1"/>
          </p:cNvSpPr>
          <p:nvPr>
            <p:ph type="ftr" sz="quarter" idx="4294967295"/>
          </p:nvPr>
        </p:nvSpPr>
        <p:spPr>
          <a:xfrm>
            <a:off x="6248400" y="6623050"/>
            <a:ext cx="2895600" cy="234950"/>
          </a:xfrm>
          <a:prstGeom prst="rect">
            <a:avLst/>
          </a:prstGeom>
        </p:spPr>
        <p:txBody>
          <a:bodyPr/>
          <a:lstStyle/>
          <a:p>
            <a:r>
              <a:rPr lang="en-MY"/>
              <a:t>Slide 18 of 19</a:t>
            </a:r>
          </a:p>
        </p:txBody>
      </p:sp>
    </p:spTree>
    <p:extLst>
      <p:ext uri="{BB962C8B-B14F-4D97-AF65-F5344CB8AC3E}">
        <p14:creationId xmlns:p14="http://schemas.microsoft.com/office/powerpoint/2010/main" val="1499442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8600"/>
            <a:ext cx="7042150" cy="1143000"/>
          </a:xfrm>
        </p:spPr>
        <p:txBody>
          <a:bodyPr/>
          <a:lstStyle/>
          <a:p>
            <a:r>
              <a:rPr lang="en-US" sz="2400" b="1" u="sng" dirty="0">
                <a:solidFill>
                  <a:schemeClr val="tx1"/>
                </a:solidFill>
                <a:latin typeface="Century Gothic" panose="020B0502020202020204" pitchFamily="34" charset="0"/>
                <a:ea typeface="新細明體" pitchFamily="18" charset="-120"/>
              </a:rPr>
              <a:t>Digital Forensics</a:t>
            </a:r>
          </a:p>
        </p:txBody>
      </p:sp>
      <p:sp>
        <p:nvSpPr>
          <p:cNvPr id="4" name="Footer Placeholder 3"/>
          <p:cNvSpPr>
            <a:spLocks noGrp="1"/>
          </p:cNvSpPr>
          <p:nvPr>
            <p:ph type="ftr" sz="quarter" idx="4294967295"/>
          </p:nvPr>
        </p:nvSpPr>
        <p:spPr>
          <a:xfrm>
            <a:off x="6248400" y="6430963"/>
            <a:ext cx="2895600" cy="234950"/>
          </a:xfrm>
          <a:prstGeom prst="rect">
            <a:avLst/>
          </a:prstGeom>
        </p:spPr>
        <p:txBody>
          <a:bodyPr/>
          <a:lstStyle/>
          <a:p>
            <a:r>
              <a:rPr lang="en-MY"/>
              <a:t>Slide 6 of 19</a:t>
            </a:r>
          </a:p>
        </p:txBody>
      </p:sp>
      <p:sp>
        <p:nvSpPr>
          <p:cNvPr id="10" name="Rectangle 9">
            <a:extLst>
              <a:ext uri="{FF2B5EF4-FFF2-40B4-BE49-F238E27FC236}">
                <a16:creationId xmlns:a16="http://schemas.microsoft.com/office/drawing/2014/main" id="{2BB136A1-5759-4358-A572-02299D4479D7}"/>
              </a:ext>
            </a:extLst>
          </p:cNvPr>
          <p:cNvSpPr/>
          <p:nvPr/>
        </p:nvSpPr>
        <p:spPr bwMode="auto">
          <a:xfrm>
            <a:off x="199804" y="922988"/>
            <a:ext cx="8784976" cy="2664296"/>
          </a:xfrm>
          <a:prstGeom prst="rect">
            <a:avLst/>
          </a:prstGeom>
          <a:solidFill>
            <a:schemeClr val="accent3">
              <a:lumMod val="5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0" compatLnSpc="1">
            <a:prstTxWarp prst="textNoShape">
              <a:avLst/>
            </a:prstTxWarp>
          </a:bodyPr>
          <a:lstStyle/>
          <a:p>
            <a:pPr marL="285750" marR="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Also known as Computer Forensics. </a:t>
            </a:r>
          </a:p>
          <a:p>
            <a:pPr marL="285750" marR="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Digital Forensics is the </a:t>
            </a:r>
            <a:r>
              <a:rPr kumimoji="0" lang="en-US" b="1" i="0" u="none" strike="noStrike" cap="none" normalizeH="0" baseline="0" dirty="0">
                <a:ln>
                  <a:noFill/>
                </a:ln>
                <a:solidFill>
                  <a:schemeClr val="bg1"/>
                </a:solidFill>
                <a:effectLst/>
                <a:latin typeface="Calibri" panose="020F0502020204030204" pitchFamily="34" charset="0"/>
                <a:cs typeface="Calibri" panose="020F0502020204030204" pitchFamily="34" charset="0"/>
              </a:rPr>
              <a:t>preservation, identification, extraction, interpretation, </a:t>
            </a:r>
            <a:r>
              <a:rPr kumimoji="0" lang="en-US" i="0" u="none" strike="noStrike" cap="none" normalizeH="0" baseline="0" dirty="0">
                <a:ln>
                  <a:noFill/>
                </a:ln>
                <a:solidFill>
                  <a:schemeClr val="bg1"/>
                </a:solidFill>
                <a:effectLst/>
                <a:latin typeface="Calibri" panose="020F0502020204030204" pitchFamily="34" charset="0"/>
                <a:cs typeface="Calibri" panose="020F0502020204030204" pitchFamily="34" charset="0"/>
              </a:rPr>
              <a:t>and</a:t>
            </a:r>
            <a:r>
              <a:rPr kumimoji="0" lang="en-US" b="1" i="0" u="none" strike="noStrike" cap="none" normalizeH="0" baseline="0" dirty="0">
                <a:ln>
                  <a:noFill/>
                </a:ln>
                <a:solidFill>
                  <a:schemeClr val="bg1"/>
                </a:solidFill>
                <a:effectLst/>
                <a:latin typeface="Calibri" panose="020F0502020204030204" pitchFamily="34" charset="0"/>
                <a:cs typeface="Calibri" panose="020F0502020204030204" pitchFamily="34" charset="0"/>
              </a:rPr>
              <a:t> documentation of computer</a:t>
            </a: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 </a:t>
            </a:r>
            <a:r>
              <a:rPr lang="en-US" dirty="0">
                <a:solidFill>
                  <a:schemeClr val="bg1"/>
                </a:solidFill>
                <a:latin typeface="Calibri" panose="020F0502020204030204" pitchFamily="34" charset="0"/>
                <a:cs typeface="Calibri" panose="020F0502020204030204" pitchFamily="34" charset="0"/>
              </a:rPr>
              <a:t>evidence that can be used in the court of law.</a:t>
            </a:r>
            <a:endPar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p>
            <a:pPr marL="285750" marR="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lang="en-US" dirty="0">
                <a:solidFill>
                  <a:schemeClr val="bg1"/>
                </a:solidFill>
                <a:latin typeface="Calibri" panose="020F0502020204030204" pitchFamily="34" charset="0"/>
                <a:cs typeface="Calibri" panose="020F0502020204030204" pitchFamily="34" charset="0"/>
              </a:rPr>
              <a:t>A system in your</a:t>
            </a: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 enterprise has been compromised.</a:t>
            </a:r>
          </a:p>
          <a:p>
            <a:pPr marL="285750" marR="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Can be as simple as retrieving a single piece of data.</a:t>
            </a:r>
          </a:p>
          <a:p>
            <a:pPr marL="285750" marR="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Can be as complex a piecing together a trail of many digital artifacts.</a:t>
            </a:r>
          </a:p>
          <a:p>
            <a:pPr marL="285750" marR="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lang="en-US" dirty="0">
                <a:solidFill>
                  <a:schemeClr val="bg1"/>
                </a:solidFill>
                <a:latin typeface="Calibri" panose="020F0502020204030204" pitchFamily="34" charset="0"/>
                <a:cs typeface="Calibri" panose="020F0502020204030204" pitchFamily="34" charset="0"/>
              </a:rPr>
              <a:t>You want to track down suspicious activity. </a:t>
            </a: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Where do you begin?</a:t>
            </a:r>
            <a:endParaRPr kumimoji="0" lang="en-MY"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9B1896E8-F656-47A9-A50D-2C8FBABDC352}"/>
              </a:ext>
            </a:extLst>
          </p:cNvPr>
          <p:cNvSpPr/>
          <p:nvPr/>
        </p:nvSpPr>
        <p:spPr bwMode="auto">
          <a:xfrm>
            <a:off x="195253" y="3713785"/>
            <a:ext cx="1860664" cy="792088"/>
          </a:xfrm>
          <a:prstGeom prst="rect">
            <a:avLst/>
          </a:prstGeom>
          <a:solidFill>
            <a:schemeClr val="accent6">
              <a:lumMod val="5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US" dirty="0">
                <a:solidFill>
                  <a:schemeClr val="bg1"/>
                </a:solidFill>
                <a:latin typeface="Calibri" panose="020F0502020204030204" pitchFamily="34" charset="0"/>
                <a:cs typeface="Calibri" panose="020F0502020204030204" pitchFamily="34" charset="0"/>
              </a:rPr>
              <a:t>Defined</a:t>
            </a:r>
            <a:endParaRPr kumimoji="0" lang="en-MY"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5D291128-75D3-467A-A783-96044EB64AC3}"/>
              </a:ext>
            </a:extLst>
          </p:cNvPr>
          <p:cNvSpPr/>
          <p:nvPr/>
        </p:nvSpPr>
        <p:spPr bwMode="auto">
          <a:xfrm>
            <a:off x="2205381" y="3713785"/>
            <a:ext cx="6762656" cy="792088"/>
          </a:xfrm>
          <a:prstGeom prst="rect">
            <a:avLst/>
          </a:prstGeom>
          <a:solidFill>
            <a:schemeClr val="accent6">
              <a:lumMod val="40000"/>
              <a:lumOff val="6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R="0" defTabSz="914400" rtl="0" eaLnBrk="1" fontAlgn="base" latinLnBrk="0" hangingPunct="1">
              <a:lnSpc>
                <a:spcPct val="100000"/>
              </a:lnSpc>
              <a:spcBef>
                <a:spcPct val="0"/>
              </a:spcBef>
              <a:spcAft>
                <a:spcPct val="0"/>
              </a:spcAft>
              <a:buClrTx/>
              <a:buSzTx/>
              <a:tabLst/>
            </a:pPr>
            <a:r>
              <a:rPr lang="en-US" dirty="0">
                <a:latin typeface="Calibri" panose="020F0502020204030204" pitchFamily="34" charset="0"/>
                <a:cs typeface="Calibri" panose="020F0502020204030204" pitchFamily="34" charset="0"/>
              </a:rPr>
              <a:t>Pertains to legal evidence found in computers and digital storage mediums.</a:t>
            </a:r>
            <a:endParaRPr kumimoji="0" lang="en-MY"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D2689873-49E8-4FA7-9A87-82503C78FFD7}"/>
              </a:ext>
            </a:extLst>
          </p:cNvPr>
          <p:cNvSpPr/>
          <p:nvPr/>
        </p:nvSpPr>
        <p:spPr bwMode="auto">
          <a:xfrm>
            <a:off x="167242" y="4602864"/>
            <a:ext cx="1891931" cy="726119"/>
          </a:xfrm>
          <a:prstGeom prst="rect">
            <a:avLst/>
          </a:prstGeom>
          <a:solidFill>
            <a:schemeClr val="accent1">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US" dirty="0">
                <a:solidFill>
                  <a:schemeClr val="bg1"/>
                </a:solidFill>
                <a:latin typeface="Calibri" panose="020F0502020204030204" pitchFamily="34" charset="0"/>
                <a:cs typeface="Calibri" panose="020F0502020204030204" pitchFamily="34" charset="0"/>
              </a:rPr>
              <a:t>Goal</a:t>
            </a:r>
            <a:endParaRPr kumimoji="0" lang="en-MY"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68B24EA5-2F22-4FBF-BC49-B01D26DA9F86}"/>
              </a:ext>
            </a:extLst>
          </p:cNvPr>
          <p:cNvSpPr/>
          <p:nvPr/>
        </p:nvSpPr>
        <p:spPr bwMode="auto">
          <a:xfrm>
            <a:off x="2217806" y="4602430"/>
            <a:ext cx="6753488" cy="726424"/>
          </a:xfrm>
          <a:prstGeom prst="rect">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R="0" defTabSz="914400" rtl="0" eaLnBrk="1" fontAlgn="base" latinLnBrk="0" hangingPunct="1">
              <a:lnSpc>
                <a:spcPct val="100000"/>
              </a:lnSpc>
              <a:spcBef>
                <a:spcPct val="0"/>
              </a:spcBef>
              <a:spcAft>
                <a:spcPct val="0"/>
              </a:spcAft>
              <a:buClrTx/>
              <a:buSzTx/>
              <a:tabLst/>
            </a:pPr>
            <a:r>
              <a:rPr lang="en-US" dirty="0">
                <a:latin typeface="Calibri" panose="020F0502020204030204" pitchFamily="34" charset="0"/>
                <a:cs typeface="Calibri" panose="020F0502020204030204" pitchFamily="34" charset="0"/>
              </a:rPr>
              <a:t>To Explain the current state of a “</a:t>
            </a:r>
            <a:r>
              <a:rPr lang="en-US" b="1" dirty="0">
                <a:solidFill>
                  <a:schemeClr val="accent4">
                    <a:lumMod val="75000"/>
                  </a:schemeClr>
                </a:solidFill>
                <a:latin typeface="Calibri" panose="020F0502020204030204" pitchFamily="34" charset="0"/>
                <a:cs typeface="Calibri" panose="020F0502020204030204" pitchFamily="34" charset="0"/>
              </a:rPr>
              <a:t>digital artifact</a:t>
            </a:r>
            <a:r>
              <a:rPr lang="en-US" dirty="0">
                <a:latin typeface="Calibri" panose="020F0502020204030204" pitchFamily="34" charset="0"/>
                <a:cs typeface="Calibri" panose="020F0502020204030204" pitchFamily="34" charset="0"/>
              </a:rPr>
              <a:t>”.</a:t>
            </a:r>
            <a:endParaRPr kumimoji="0" lang="en-MY"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96D27DFD-1042-492F-B6BF-CBFBBF83D2A1}"/>
              </a:ext>
            </a:extLst>
          </p:cNvPr>
          <p:cNvSpPr/>
          <p:nvPr/>
        </p:nvSpPr>
        <p:spPr bwMode="auto">
          <a:xfrm>
            <a:off x="186318" y="5445589"/>
            <a:ext cx="1860664" cy="1103375"/>
          </a:xfrm>
          <a:prstGeom prst="rect">
            <a:avLst/>
          </a:prstGeom>
          <a:solidFill>
            <a:schemeClr val="accent4">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R="0" algn="ctr" defTabSz="914400" rtl="0" eaLnBrk="1" fontAlgn="base" latinLnBrk="0" hangingPunct="1">
              <a:lnSpc>
                <a:spcPct val="100000"/>
              </a:lnSpc>
              <a:spcBef>
                <a:spcPct val="0"/>
              </a:spcBef>
              <a:spcAft>
                <a:spcPct val="0"/>
              </a:spcAft>
              <a:buClrTx/>
              <a:buSzTx/>
              <a:tabLst/>
            </a:pPr>
            <a:r>
              <a:rPr lang="en-US" dirty="0">
                <a:solidFill>
                  <a:schemeClr val="bg1"/>
                </a:solidFill>
                <a:latin typeface="Calibri" panose="020F0502020204030204" pitchFamily="34" charset="0"/>
                <a:cs typeface="Calibri" panose="020F0502020204030204" pitchFamily="34" charset="0"/>
              </a:rPr>
              <a:t>Digital Artifact</a:t>
            </a:r>
            <a:endParaRPr kumimoji="0" lang="en-MY"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58E49250-489A-4C17-8CA9-F597F48A17FB}"/>
              </a:ext>
            </a:extLst>
          </p:cNvPr>
          <p:cNvSpPr/>
          <p:nvPr/>
        </p:nvSpPr>
        <p:spPr bwMode="auto">
          <a:xfrm>
            <a:off x="2236882" y="5445224"/>
            <a:ext cx="6753488" cy="1103783"/>
          </a:xfrm>
          <a:prstGeom prst="rect">
            <a:avLst/>
          </a:prstGeom>
          <a:solidFill>
            <a:schemeClr val="accent4">
              <a:lumMod val="40000"/>
              <a:lumOff val="6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ctr" anchorCtr="0" compatLnSpc="1">
            <a:prstTxWarp prst="textNoShape">
              <a:avLst/>
            </a:prstTxWarp>
          </a:bodyPr>
          <a:lstStyle/>
          <a:p>
            <a:pPr marR="0" defTabSz="914400" rtl="0" eaLnBrk="1" fontAlgn="base" latinLnBrk="0" hangingPunct="1">
              <a:lnSpc>
                <a:spcPct val="100000"/>
              </a:lnSpc>
              <a:spcBef>
                <a:spcPct val="0"/>
              </a:spcBef>
              <a:spcAft>
                <a:spcPct val="0"/>
              </a:spcAft>
              <a:buClrTx/>
              <a:buSzTx/>
              <a:tabLst/>
            </a:pPr>
            <a:r>
              <a:rPr lang="en-US" dirty="0">
                <a:latin typeface="Calibri" panose="020F0502020204030204" pitchFamily="34" charset="0"/>
                <a:cs typeface="Calibri" panose="020F0502020204030204" pitchFamily="34" charset="0"/>
              </a:rPr>
              <a:t>Is a computer system, storage media (such as a hard disk or CDROM), an electronic document (e.g., an email message or JPEG image), or even a sequence of packets moving over a computer network.</a:t>
            </a:r>
            <a:endParaRPr kumimoji="0" lang="en-MY"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75740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7582"/>
            <a:ext cx="7042150" cy="778098"/>
          </a:xfrm>
        </p:spPr>
        <p:txBody>
          <a:bodyPr/>
          <a:lstStyle/>
          <a:p>
            <a:r>
              <a:rPr lang="en-US" sz="2400" b="1" u="sng" dirty="0">
                <a:solidFill>
                  <a:schemeClr val="tx1"/>
                </a:solidFill>
                <a:latin typeface="Century Gothic" panose="020B0502020202020204" pitchFamily="34" charset="0"/>
                <a:ea typeface="新細明體" pitchFamily="18" charset="-120"/>
              </a:rPr>
              <a:t>Why Use Digital Forensics?</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6 of 19</a:t>
            </a:r>
          </a:p>
        </p:txBody>
      </p:sp>
      <p:sp>
        <p:nvSpPr>
          <p:cNvPr id="21" name="Rectangle: Rounded Corners 20">
            <a:extLst>
              <a:ext uri="{FF2B5EF4-FFF2-40B4-BE49-F238E27FC236}">
                <a16:creationId xmlns:a16="http://schemas.microsoft.com/office/drawing/2014/main" id="{C764DE8B-0DB5-4DA0-996D-4AD8504B03C4}"/>
              </a:ext>
            </a:extLst>
          </p:cNvPr>
          <p:cNvSpPr/>
          <p:nvPr/>
        </p:nvSpPr>
        <p:spPr bwMode="auto">
          <a:xfrm>
            <a:off x="101214" y="947578"/>
            <a:ext cx="2253258" cy="1161721"/>
          </a:xfrm>
          <a:prstGeom prst="roundRect">
            <a:avLst/>
          </a:prstGeom>
          <a:solidFill>
            <a:schemeClr val="accent2">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artDeco"/>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1. Legal Cases</a:t>
            </a:r>
            <a:endParaRPr kumimoji="0" lang="en-MY" sz="1800" b="0" i="0" u="none" strike="noStrike" cap="none" normalizeH="0" baseline="0" dirty="0">
              <a:ln>
                <a:noFill/>
              </a:ln>
              <a:solidFill>
                <a:schemeClr val="bg1"/>
              </a:solidFill>
              <a:effectLst/>
              <a:latin typeface="Arial" charset="0"/>
            </a:endParaRPr>
          </a:p>
        </p:txBody>
      </p:sp>
      <p:sp>
        <p:nvSpPr>
          <p:cNvPr id="22" name="Rectangle: Rounded Corners 21">
            <a:extLst>
              <a:ext uri="{FF2B5EF4-FFF2-40B4-BE49-F238E27FC236}">
                <a16:creationId xmlns:a16="http://schemas.microsoft.com/office/drawing/2014/main" id="{314322B4-7AA5-4E29-AD03-8B7E2BB22D78}"/>
              </a:ext>
            </a:extLst>
          </p:cNvPr>
          <p:cNvSpPr/>
          <p:nvPr/>
        </p:nvSpPr>
        <p:spPr bwMode="auto">
          <a:xfrm>
            <a:off x="2426479" y="942037"/>
            <a:ext cx="6645744" cy="1161721"/>
          </a:xfrm>
          <a:prstGeom prst="roundRect">
            <a:avLst/>
          </a:prstGeom>
          <a:solidFill>
            <a:schemeClr val="accent2">
              <a:lumMod val="40000"/>
              <a:lumOff val="6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artDeco"/>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Computer forensic techniques are frequently used to analyze computer systems belonging to defendants (in criminal cases) or litigants (in civil cases).</a:t>
            </a:r>
            <a:endParaRPr kumimoji="0" lang="en-MY" sz="1800" b="0" i="0" u="none" strike="noStrike" cap="none" normalizeH="0" baseline="0" dirty="0">
              <a:ln>
                <a:noFill/>
              </a:ln>
              <a:solidFill>
                <a:schemeClr val="tx1"/>
              </a:solidFill>
              <a:effectLst/>
              <a:latin typeface="Arial" charset="0"/>
            </a:endParaRPr>
          </a:p>
        </p:txBody>
      </p:sp>
      <p:sp>
        <p:nvSpPr>
          <p:cNvPr id="23" name="Rectangle: Rounded Corners 22">
            <a:extLst>
              <a:ext uri="{FF2B5EF4-FFF2-40B4-BE49-F238E27FC236}">
                <a16:creationId xmlns:a16="http://schemas.microsoft.com/office/drawing/2014/main" id="{1804AD6E-BAF1-4F61-BDB4-DF0408D85327}"/>
              </a:ext>
            </a:extLst>
          </p:cNvPr>
          <p:cNvSpPr/>
          <p:nvPr/>
        </p:nvSpPr>
        <p:spPr bwMode="auto">
          <a:xfrm>
            <a:off x="101213" y="2249678"/>
            <a:ext cx="2253258" cy="914400"/>
          </a:xfrm>
          <a:prstGeom prst="roundRect">
            <a:avLst/>
          </a:prstGeom>
          <a:solidFill>
            <a:schemeClr val="accent4">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artDeco"/>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2. Recover Data</a:t>
            </a:r>
            <a:endParaRPr kumimoji="0" lang="en-MY" sz="1800" b="0" i="0" u="none" strike="noStrike" cap="none" normalizeH="0" baseline="0" dirty="0">
              <a:ln>
                <a:noFill/>
              </a:ln>
              <a:solidFill>
                <a:schemeClr val="bg1"/>
              </a:solidFill>
              <a:effectLst/>
              <a:latin typeface="Arial" charset="0"/>
            </a:endParaRPr>
          </a:p>
        </p:txBody>
      </p:sp>
      <p:sp>
        <p:nvSpPr>
          <p:cNvPr id="24" name="Rectangle: Rounded Corners 23">
            <a:extLst>
              <a:ext uri="{FF2B5EF4-FFF2-40B4-BE49-F238E27FC236}">
                <a16:creationId xmlns:a16="http://schemas.microsoft.com/office/drawing/2014/main" id="{9FFFE4E3-D677-489E-9F69-4529D228930C}"/>
              </a:ext>
            </a:extLst>
          </p:cNvPr>
          <p:cNvSpPr/>
          <p:nvPr/>
        </p:nvSpPr>
        <p:spPr bwMode="auto">
          <a:xfrm>
            <a:off x="2426479" y="2264342"/>
            <a:ext cx="6645744" cy="914400"/>
          </a:xfrm>
          <a:prstGeom prst="roundRect">
            <a:avLst/>
          </a:prstGeom>
          <a:solidFill>
            <a:schemeClr val="accent4">
              <a:lumMod val="40000"/>
              <a:lumOff val="6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artDeco"/>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To recover data in the event of a hardware or software failure.</a:t>
            </a:r>
            <a:endParaRPr kumimoji="0" lang="en-MY" sz="1800" b="0" i="0" u="none" strike="noStrike" cap="none" normalizeH="0" baseline="0" dirty="0">
              <a:ln>
                <a:noFill/>
              </a:ln>
              <a:solidFill>
                <a:schemeClr val="tx1"/>
              </a:solidFill>
              <a:effectLst/>
              <a:latin typeface="Arial" charset="0"/>
            </a:endParaRPr>
          </a:p>
        </p:txBody>
      </p:sp>
      <p:sp>
        <p:nvSpPr>
          <p:cNvPr id="25" name="Rectangle: Rounded Corners 24">
            <a:extLst>
              <a:ext uri="{FF2B5EF4-FFF2-40B4-BE49-F238E27FC236}">
                <a16:creationId xmlns:a16="http://schemas.microsoft.com/office/drawing/2014/main" id="{36753E6F-4A7A-4167-BC11-0BE167DC506C}"/>
              </a:ext>
            </a:extLst>
          </p:cNvPr>
          <p:cNvSpPr/>
          <p:nvPr/>
        </p:nvSpPr>
        <p:spPr bwMode="auto">
          <a:xfrm>
            <a:off x="86494" y="3286622"/>
            <a:ext cx="2253258" cy="1034826"/>
          </a:xfrm>
          <a:prstGeom prst="roundRect">
            <a:avLst/>
          </a:prstGeom>
          <a:solidFill>
            <a:schemeClr val="tx2">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artDeco"/>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3. Analyze</a:t>
            </a:r>
            <a:endParaRPr kumimoji="0" lang="en-MY" sz="1800" b="0" i="0" u="none" strike="noStrike" cap="none" normalizeH="0" baseline="0" dirty="0">
              <a:ln>
                <a:noFill/>
              </a:ln>
              <a:solidFill>
                <a:schemeClr val="bg1"/>
              </a:solidFill>
              <a:effectLst/>
              <a:latin typeface="Arial" charset="0"/>
            </a:endParaRPr>
          </a:p>
        </p:txBody>
      </p:sp>
      <p:sp>
        <p:nvSpPr>
          <p:cNvPr id="26" name="Rectangle: Rounded Corners 25">
            <a:extLst>
              <a:ext uri="{FF2B5EF4-FFF2-40B4-BE49-F238E27FC236}">
                <a16:creationId xmlns:a16="http://schemas.microsoft.com/office/drawing/2014/main" id="{331CFDAA-CE97-49E3-B282-E1A332BEB142}"/>
              </a:ext>
            </a:extLst>
          </p:cNvPr>
          <p:cNvSpPr/>
          <p:nvPr/>
        </p:nvSpPr>
        <p:spPr bwMode="auto">
          <a:xfrm>
            <a:off x="2411760" y="3301286"/>
            <a:ext cx="6645744" cy="1034826"/>
          </a:xfrm>
          <a:prstGeom prst="roundRect">
            <a:avLst/>
          </a:prstGeom>
          <a:solidFill>
            <a:schemeClr val="tx2">
              <a:lumMod val="20000"/>
              <a:lumOff val="8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artDeco"/>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To analyze a computer system after a break-in, i.e., to determine how the attacker gained access and what the attacker did.</a:t>
            </a:r>
            <a:endParaRPr kumimoji="0" lang="en-MY" sz="1800" b="0" i="0" u="none" strike="noStrike" cap="none" normalizeH="0" baseline="0" dirty="0">
              <a:ln>
                <a:noFill/>
              </a:ln>
              <a:solidFill>
                <a:schemeClr val="tx1"/>
              </a:solidFill>
              <a:effectLst/>
              <a:latin typeface="Arial" charset="0"/>
            </a:endParaRPr>
          </a:p>
        </p:txBody>
      </p:sp>
      <p:sp>
        <p:nvSpPr>
          <p:cNvPr id="27" name="Rectangle: Rounded Corners 26">
            <a:extLst>
              <a:ext uri="{FF2B5EF4-FFF2-40B4-BE49-F238E27FC236}">
                <a16:creationId xmlns:a16="http://schemas.microsoft.com/office/drawing/2014/main" id="{5BE963A2-F9B2-4D1F-983B-46664CDA557F}"/>
              </a:ext>
            </a:extLst>
          </p:cNvPr>
          <p:cNvSpPr/>
          <p:nvPr/>
        </p:nvSpPr>
        <p:spPr bwMode="auto">
          <a:xfrm>
            <a:off x="101213" y="4458206"/>
            <a:ext cx="2253258" cy="914400"/>
          </a:xfrm>
          <a:prstGeom prst="roundRect">
            <a:avLst/>
          </a:prstGeom>
          <a:solidFill>
            <a:schemeClr val="accent6">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artDeco"/>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4. Gather Evidence</a:t>
            </a:r>
            <a:endParaRPr kumimoji="0" lang="en-MY" sz="1800" b="0" i="0" u="none" strike="noStrike" cap="none" normalizeH="0" baseline="0" dirty="0">
              <a:ln>
                <a:noFill/>
              </a:ln>
              <a:solidFill>
                <a:schemeClr val="bg1"/>
              </a:solidFill>
              <a:effectLst/>
              <a:latin typeface="Arial" charset="0"/>
            </a:endParaRPr>
          </a:p>
        </p:txBody>
      </p:sp>
      <p:sp>
        <p:nvSpPr>
          <p:cNvPr id="28" name="Rectangle: Rounded Corners 27">
            <a:extLst>
              <a:ext uri="{FF2B5EF4-FFF2-40B4-BE49-F238E27FC236}">
                <a16:creationId xmlns:a16="http://schemas.microsoft.com/office/drawing/2014/main" id="{F4A8B8A2-DA59-40A4-84A0-E709041237E7}"/>
              </a:ext>
            </a:extLst>
          </p:cNvPr>
          <p:cNvSpPr/>
          <p:nvPr/>
        </p:nvSpPr>
        <p:spPr bwMode="auto">
          <a:xfrm>
            <a:off x="2426479" y="4443696"/>
            <a:ext cx="6645744" cy="914400"/>
          </a:xfrm>
          <a:prstGeom prst="roundRect">
            <a:avLst/>
          </a:prstGeom>
          <a:solidFill>
            <a:schemeClr val="accent6">
              <a:lumMod val="40000"/>
              <a:lumOff val="6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artDeco"/>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To gather evidence against an employee that an organization wishes to terminate.</a:t>
            </a:r>
            <a:endParaRPr kumimoji="0" lang="en-MY" sz="1800" b="0" i="0" u="none" strike="noStrike" cap="none" normalizeH="0" baseline="0" dirty="0">
              <a:ln>
                <a:noFill/>
              </a:ln>
              <a:solidFill>
                <a:schemeClr val="tx1"/>
              </a:solidFill>
              <a:effectLst/>
              <a:latin typeface="Arial" charset="0"/>
            </a:endParaRPr>
          </a:p>
        </p:txBody>
      </p:sp>
      <p:sp>
        <p:nvSpPr>
          <p:cNvPr id="29" name="Rectangle: Rounded Corners 28">
            <a:extLst>
              <a:ext uri="{FF2B5EF4-FFF2-40B4-BE49-F238E27FC236}">
                <a16:creationId xmlns:a16="http://schemas.microsoft.com/office/drawing/2014/main" id="{692DAB80-33B1-4808-8748-503385593B90}"/>
              </a:ext>
            </a:extLst>
          </p:cNvPr>
          <p:cNvSpPr/>
          <p:nvPr/>
        </p:nvSpPr>
        <p:spPr bwMode="auto">
          <a:xfrm>
            <a:off x="101213" y="5513863"/>
            <a:ext cx="2253258" cy="1034827"/>
          </a:xfrm>
          <a:prstGeom prst="roundRect">
            <a:avLst/>
          </a:prstGeom>
          <a:solidFill>
            <a:schemeClr val="accent5">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artDeco"/>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solidFill>
                  <a:schemeClr val="bg1"/>
                </a:solidFill>
                <a:latin typeface="Arial" charset="0"/>
              </a:rPr>
              <a:t>5</a:t>
            </a:r>
            <a:r>
              <a:rPr kumimoji="0" lang="en-US" sz="1800" b="0" i="0" u="none" strike="noStrike" cap="none" normalizeH="0" baseline="0" dirty="0">
                <a:ln>
                  <a:noFill/>
                </a:ln>
                <a:solidFill>
                  <a:schemeClr val="bg1"/>
                </a:solidFill>
                <a:effectLst/>
                <a:latin typeface="Arial" charset="0"/>
              </a:rPr>
              <a:t>. Gain Information</a:t>
            </a:r>
            <a:endParaRPr kumimoji="0" lang="en-MY" sz="1800" b="0" i="0" u="none" strike="noStrike" cap="none" normalizeH="0" baseline="0" dirty="0">
              <a:ln>
                <a:noFill/>
              </a:ln>
              <a:solidFill>
                <a:schemeClr val="bg1"/>
              </a:solidFill>
              <a:effectLst/>
              <a:latin typeface="Arial" charset="0"/>
            </a:endParaRPr>
          </a:p>
        </p:txBody>
      </p:sp>
      <p:sp>
        <p:nvSpPr>
          <p:cNvPr id="30" name="Rectangle: Rounded Corners 29">
            <a:extLst>
              <a:ext uri="{FF2B5EF4-FFF2-40B4-BE49-F238E27FC236}">
                <a16:creationId xmlns:a16="http://schemas.microsoft.com/office/drawing/2014/main" id="{7E81B323-62F0-4E75-B8C9-3A00F66F13F3}"/>
              </a:ext>
            </a:extLst>
          </p:cNvPr>
          <p:cNvSpPr/>
          <p:nvPr/>
        </p:nvSpPr>
        <p:spPr bwMode="auto">
          <a:xfrm>
            <a:off x="2441199" y="5528527"/>
            <a:ext cx="6631024" cy="1034827"/>
          </a:xfrm>
          <a:prstGeom prst="roundRect">
            <a:avLst/>
          </a:prstGeom>
          <a:solidFill>
            <a:schemeClr val="accent5">
              <a:lumMod val="40000"/>
              <a:lumOff val="60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artDeco"/>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Arial" charset="0"/>
              </a:rPr>
              <a:t>To gain information about how computer systems work for the purpose of debugging, performance optimization, or reverse-engineering.</a:t>
            </a:r>
            <a:endParaRPr kumimoji="0" lang="en-MY" sz="18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823866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17582"/>
            <a:ext cx="7042150" cy="778098"/>
          </a:xfrm>
        </p:spPr>
        <p:txBody>
          <a:bodyPr/>
          <a:lstStyle/>
          <a:p>
            <a:r>
              <a:rPr lang="en-US" sz="2400" b="1" u="sng" dirty="0">
                <a:solidFill>
                  <a:schemeClr val="tx1"/>
                </a:solidFill>
                <a:latin typeface="Century Gothic" panose="020B0502020202020204" pitchFamily="34" charset="0"/>
                <a:ea typeface="新細明體" pitchFamily="18" charset="-120"/>
              </a:rPr>
              <a:t>Chain of Custody</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6 of 19</a:t>
            </a:r>
          </a:p>
        </p:txBody>
      </p:sp>
      <p:sp>
        <p:nvSpPr>
          <p:cNvPr id="22" name="Rectangle: Rounded Corners 21">
            <a:extLst>
              <a:ext uri="{FF2B5EF4-FFF2-40B4-BE49-F238E27FC236}">
                <a16:creationId xmlns:a16="http://schemas.microsoft.com/office/drawing/2014/main" id="{314322B4-7AA5-4E29-AD03-8B7E2BB22D78}"/>
              </a:ext>
            </a:extLst>
          </p:cNvPr>
          <p:cNvSpPr/>
          <p:nvPr/>
        </p:nvSpPr>
        <p:spPr bwMode="auto">
          <a:xfrm>
            <a:off x="160643" y="1540788"/>
            <a:ext cx="8892711" cy="1161721"/>
          </a:xfrm>
          <a:prstGeom prst="roundRect">
            <a:avLst/>
          </a:prstGeom>
          <a:solidFill>
            <a:schemeClr val="accent2">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artDeco"/>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“Chain of custody” is a fancy way of saying “The ability to demonstrate who has had access to digital information being used as evidence”. </a:t>
            </a:r>
            <a:endParaRPr kumimoji="0" lang="en-MY" sz="1800" b="0" i="0" u="none" strike="noStrike" cap="none" normalizeH="0" baseline="0" dirty="0">
              <a:ln>
                <a:noFill/>
              </a:ln>
              <a:solidFill>
                <a:schemeClr val="bg1"/>
              </a:solidFill>
              <a:effectLst/>
              <a:latin typeface="Arial" charset="0"/>
            </a:endParaRPr>
          </a:p>
        </p:txBody>
      </p:sp>
      <p:sp>
        <p:nvSpPr>
          <p:cNvPr id="24" name="Rectangle: Rounded Corners 23">
            <a:extLst>
              <a:ext uri="{FF2B5EF4-FFF2-40B4-BE49-F238E27FC236}">
                <a16:creationId xmlns:a16="http://schemas.microsoft.com/office/drawing/2014/main" id="{9FFFE4E3-D677-489E-9F69-4529D228930C}"/>
              </a:ext>
            </a:extLst>
          </p:cNvPr>
          <p:cNvSpPr/>
          <p:nvPr/>
        </p:nvSpPr>
        <p:spPr bwMode="auto">
          <a:xfrm>
            <a:off x="196356" y="3071484"/>
            <a:ext cx="8892711" cy="1084008"/>
          </a:xfrm>
          <a:prstGeom prst="roundRect">
            <a:avLst/>
          </a:prstGeom>
          <a:solidFill>
            <a:schemeClr val="accent1">
              <a:lumMod val="75000"/>
            </a:schemeClr>
          </a:solidFill>
          <a:ln w="12700" cap="flat" cmpd="sng" algn="ctr">
            <a:solidFill>
              <a:schemeClr val="bg1"/>
            </a:solidFill>
            <a:prstDash val="solid"/>
            <a:round/>
            <a:headEnd type="none" w="med" len="med"/>
            <a:tailEnd type="none" w="med" len="med"/>
          </a:ln>
          <a:effectLst/>
          <a:scene3d>
            <a:camera prst="orthographicFront"/>
            <a:lightRig rig="threePt" dir="t"/>
          </a:scene3d>
          <a:sp3d>
            <a:bevelT w="114300" prst="artDeco"/>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Arial" charset="0"/>
              </a:rPr>
              <a:t>Special measures should be taken when conducting a forensic investigation if it is desired for the results to be used in a court law.</a:t>
            </a:r>
            <a:endParaRPr kumimoji="0" lang="en-MY" sz="1800" b="0" i="0" u="none" strike="noStrike" cap="none" normalizeH="0" baseline="0" dirty="0">
              <a:ln>
                <a:noFill/>
              </a:ln>
              <a:solidFill>
                <a:schemeClr val="bg1"/>
              </a:solidFill>
              <a:effectLst/>
              <a:latin typeface="Arial" charset="0"/>
            </a:endParaRPr>
          </a:p>
        </p:txBody>
      </p:sp>
      <p:grpSp>
        <p:nvGrpSpPr>
          <p:cNvPr id="10" name="Group 9">
            <a:extLst>
              <a:ext uri="{FF2B5EF4-FFF2-40B4-BE49-F238E27FC236}">
                <a16:creationId xmlns:a16="http://schemas.microsoft.com/office/drawing/2014/main" id="{5BFD867D-7099-42D4-9738-9816E8EE7D62}"/>
              </a:ext>
            </a:extLst>
          </p:cNvPr>
          <p:cNvGrpSpPr/>
          <p:nvPr/>
        </p:nvGrpSpPr>
        <p:grpSpPr>
          <a:xfrm>
            <a:off x="196355" y="3994626"/>
            <a:ext cx="8892711" cy="1356185"/>
            <a:chOff x="160644" y="4270759"/>
            <a:chExt cx="8892711" cy="1356185"/>
          </a:xfrm>
          <a:solidFill>
            <a:schemeClr val="accent1">
              <a:lumMod val="40000"/>
              <a:lumOff val="60000"/>
            </a:schemeClr>
          </a:solidFill>
        </p:grpSpPr>
        <p:sp>
          <p:nvSpPr>
            <p:cNvPr id="8" name="Rectangle: Top Corners Rounded 7">
              <a:extLst>
                <a:ext uri="{FF2B5EF4-FFF2-40B4-BE49-F238E27FC236}">
                  <a16:creationId xmlns:a16="http://schemas.microsoft.com/office/drawing/2014/main" id="{134689EA-C5B8-4DF8-BFF7-4B913B63FBD5}"/>
                </a:ext>
              </a:extLst>
            </p:cNvPr>
            <p:cNvSpPr/>
            <p:nvPr/>
          </p:nvSpPr>
          <p:spPr bwMode="auto">
            <a:xfrm flipV="1">
              <a:off x="160644" y="4270759"/>
              <a:ext cx="8892711" cy="1356185"/>
            </a:xfrm>
            <a:prstGeom prst="round2SameRect">
              <a:avLst/>
            </a:prstGeom>
            <a:grpFill/>
            <a:ln w="12700" cap="flat" cmpd="sng" algn="ctr">
              <a:solidFill>
                <a:schemeClr val="tx1"/>
              </a:solidFill>
              <a:prstDash val="solid"/>
              <a:round/>
              <a:headEnd type="none" w="med" len="med"/>
              <a:tailEnd type="none" w="med" len="med"/>
            </a:ln>
            <a:effectLst/>
            <a:scene3d>
              <a:camera prst="orthographicFront"/>
              <a:lightRig rig="threePt" dir="t"/>
            </a:scene3d>
            <a:sp3d>
              <a:bevelT w="114300" prst="hardEdge"/>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MY" sz="1800" b="0" i="0" u="none" strike="noStrike" cap="none" normalizeH="0" baseline="0" dirty="0">
                <a:ln>
                  <a:noFill/>
                </a:ln>
                <a:effectLst/>
                <a:latin typeface="Arial" charset="0"/>
              </a:endParaRPr>
            </a:p>
          </p:txBody>
        </p:sp>
        <p:sp>
          <p:nvSpPr>
            <p:cNvPr id="9" name="TextBox 8">
              <a:extLst>
                <a:ext uri="{FF2B5EF4-FFF2-40B4-BE49-F238E27FC236}">
                  <a16:creationId xmlns:a16="http://schemas.microsoft.com/office/drawing/2014/main" id="{B06E823E-E53E-48D1-A74A-AC3C294B368A}"/>
                </a:ext>
              </a:extLst>
            </p:cNvPr>
            <p:cNvSpPr txBox="1"/>
            <p:nvPr/>
          </p:nvSpPr>
          <p:spPr>
            <a:xfrm>
              <a:off x="251520" y="4468013"/>
              <a:ext cx="8731836" cy="923330"/>
            </a:xfrm>
            <a:prstGeom prst="rect">
              <a:avLst/>
            </a:prstGeom>
            <a:grpFill/>
          </p:spPr>
          <p:txBody>
            <a:bodyPr wrap="square" rtlCol="0">
              <a:spAutoFit/>
            </a:bodyPr>
            <a:lstStyle/>
            <a:p>
              <a:r>
                <a:rPr kumimoji="0" lang="en-US" sz="1800" b="0" i="0" u="none" strike="noStrike" cap="none" normalizeH="0" baseline="0" dirty="0">
                  <a:ln>
                    <a:noFill/>
                  </a:ln>
                  <a:effectLst/>
                  <a:latin typeface="Arial" charset="0"/>
                </a:rPr>
                <a:t>One of the most important measures is to assure that the evidence has been accurately collected and that there is a clear chain of custody from the scene of the crime to the investigator </a:t>
              </a:r>
              <a:r>
                <a:rPr kumimoji="0" lang="en-US" sz="1800" b="0" i="0" u="none" strike="noStrike" cap="none" normalizeH="0" baseline="0" dirty="0">
                  <a:ln>
                    <a:noFill/>
                  </a:ln>
                  <a:effectLst/>
                  <a:latin typeface="Arial" charset="0"/>
                  <a:sym typeface="Wingdings" panose="05000000000000000000" pitchFamily="2" charset="2"/>
                </a:rPr>
                <a:t></a:t>
              </a:r>
              <a:r>
                <a:rPr kumimoji="0" lang="en-US" sz="1800" b="0" i="0" u="none" strike="noStrike" cap="none" normalizeH="0" baseline="0" dirty="0">
                  <a:ln>
                    <a:noFill/>
                  </a:ln>
                  <a:effectLst/>
                  <a:latin typeface="Arial" charset="0"/>
                </a:rPr>
                <a:t> </a:t>
              </a:r>
              <a:r>
                <a:rPr kumimoji="0" lang="en-US" sz="1800" i="0" strike="noStrike" cap="none" normalizeH="0" baseline="0" dirty="0">
                  <a:ln>
                    <a:noFill/>
                  </a:ln>
                  <a:latin typeface="Arial" charset="0"/>
                </a:rPr>
                <a:t>and </a:t>
              </a:r>
              <a:r>
                <a:rPr kumimoji="0" lang="en-US" sz="1800" b="1" i="0" u="sng" strike="noStrike" cap="none" normalizeH="0" baseline="0" dirty="0">
                  <a:ln>
                    <a:noFill/>
                  </a:ln>
                  <a:effectLst>
                    <a:outerShdw blurRad="38100" dist="38100" dir="2700000" algn="tl">
                      <a:srgbClr val="000000">
                        <a:alpha val="43137"/>
                      </a:srgbClr>
                    </a:outerShdw>
                  </a:effectLst>
                  <a:latin typeface="Arial" charset="0"/>
                </a:rPr>
                <a:t>ultimately to the court</a:t>
              </a:r>
              <a:endParaRPr lang="en-MY" dirty="0"/>
            </a:p>
          </p:txBody>
        </p:sp>
      </p:grpSp>
    </p:spTree>
    <p:extLst>
      <p:ext uri="{BB962C8B-B14F-4D97-AF65-F5344CB8AC3E}">
        <p14:creationId xmlns:p14="http://schemas.microsoft.com/office/powerpoint/2010/main" val="3213646155"/>
      </p:ext>
    </p:extLst>
  </p:cSld>
  <p:clrMapOvr>
    <a:masterClrMapping/>
  </p:clrMapOvr>
</p:sld>
</file>

<file path=ppt/theme/theme1.xml><?xml version="1.0" encoding="utf-8"?>
<a:theme xmlns:a="http://schemas.openxmlformats.org/drawingml/2006/main" name="1_level1">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CTI-Template-foundation-lev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eme1">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05DA8037-3C60-488B-A28C-E6C10474452A}" vid="{D8BEDA39-B25D-4631-8FCF-36B08DFFD77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E5963F60EC5A5488098AC4E60F3A25C" ma:contentTypeVersion="3" ma:contentTypeDescription="Create a new document." ma:contentTypeScope="" ma:versionID="a57c393ad05cf81fe1fb87f9933793c4">
  <xsd:schema xmlns:xsd="http://www.w3.org/2001/XMLSchema" xmlns:xs="http://www.w3.org/2001/XMLSchema" xmlns:p="http://schemas.microsoft.com/office/2006/metadata/properties" xmlns:ns2="645f25e7-a7c4-4f10-8566-c482222abd84" targetNamespace="http://schemas.microsoft.com/office/2006/metadata/properties" ma:root="true" ma:fieldsID="d92a16e6f1a33363e76e095ff500ebe9" ns2:_="">
    <xsd:import namespace="645f25e7-a7c4-4f10-8566-c482222abd84"/>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5f25e7-a7c4-4f10-8566-c482222abd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DC8288B-8866-45D4-AB66-C758211B4426}"/>
</file>

<file path=customXml/itemProps2.xml><?xml version="1.0" encoding="utf-8"?>
<ds:datastoreItem xmlns:ds="http://schemas.openxmlformats.org/officeDocument/2006/customXml" ds:itemID="{BC12DC1D-5386-48DD-A1F2-5036FBB843FC}">
  <ds:schemaRefs>
    <ds:schemaRef ds:uri="http://schemas.microsoft.com/sharepoint/v3/contenttype/forms"/>
  </ds:schemaRefs>
</ds:datastoreItem>
</file>

<file path=customXml/itemProps3.xml><?xml version="1.0" encoding="utf-8"?>
<ds:datastoreItem xmlns:ds="http://schemas.openxmlformats.org/officeDocument/2006/customXml" ds:itemID="{5F91094E-4578-46A5-B24A-AF6746C667DE}">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level1</Template>
  <TotalTime>6921</TotalTime>
  <Words>4099</Words>
  <Application>Microsoft Office PowerPoint</Application>
  <PresentationFormat>On-screen Show (4:3)</PresentationFormat>
  <Paragraphs>557</Paragraphs>
  <Slides>69</Slides>
  <Notes>17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69</vt:i4>
      </vt:variant>
    </vt:vector>
  </HeadingPairs>
  <TitlesOfParts>
    <vt:vector size="78" baseType="lpstr">
      <vt:lpstr>Arial</vt:lpstr>
      <vt:lpstr>Calibri</vt:lpstr>
      <vt:lpstr>Century Gothic</vt:lpstr>
      <vt:lpstr>Montserrat</vt:lpstr>
      <vt:lpstr>Proxima</vt:lpstr>
      <vt:lpstr>PT Sans</vt:lpstr>
      <vt:lpstr>Wingdings</vt:lpstr>
      <vt:lpstr>1_level1</vt:lpstr>
      <vt:lpstr>Theme1</vt:lpstr>
      <vt:lpstr>Digital Security and Forensics AICT006-4-2-DSF Version 2</vt:lpstr>
      <vt:lpstr>Topics &amp; Structure of The Lesson</vt:lpstr>
      <vt:lpstr>Learning Outcome</vt:lpstr>
      <vt:lpstr>Key Terms You Must Be Able To Use</vt:lpstr>
      <vt:lpstr>Digital Forensic</vt:lpstr>
      <vt:lpstr>Digital Forensics</vt:lpstr>
      <vt:lpstr>Digital Forensics</vt:lpstr>
      <vt:lpstr>Why Use Digital Forensics?</vt:lpstr>
      <vt:lpstr>Chain of Custody</vt:lpstr>
      <vt:lpstr>Type Of Digital Evidences</vt:lpstr>
      <vt:lpstr>Branches Of Digital Forensics</vt:lpstr>
      <vt:lpstr>Branches Of Digital Forensics</vt:lpstr>
      <vt:lpstr>Branches Of Digital Forensics</vt:lpstr>
      <vt:lpstr>The Benefits of Digital Forensics</vt:lpstr>
      <vt:lpstr>Digital Forensics Process</vt:lpstr>
      <vt:lpstr>Digital Forensics Tools</vt:lpstr>
      <vt:lpstr>Preparing a Computer Investigation </vt:lpstr>
      <vt:lpstr>Preparing a Computer Investigation </vt:lpstr>
      <vt:lpstr>Preparing a Computer Investigation (continued)</vt:lpstr>
      <vt:lpstr>An Overview of a Computer Crime</vt:lpstr>
      <vt:lpstr>An Overview of a Company Policy Violation</vt:lpstr>
      <vt:lpstr>Taking a Systematic Approach</vt:lpstr>
      <vt:lpstr>Taking a Systematic Approach</vt:lpstr>
      <vt:lpstr>Taking a Systematic Approach (continued)</vt:lpstr>
      <vt:lpstr>Assessing the Case</vt:lpstr>
      <vt:lpstr>Assessing the Case (continued)</vt:lpstr>
      <vt:lpstr>Planning Your Investigation</vt:lpstr>
      <vt:lpstr>Planning Your Investigation (continued)</vt:lpstr>
      <vt:lpstr>Planning Your Investigation (continued)</vt:lpstr>
      <vt:lpstr>Planning Your Investigation (continued)</vt:lpstr>
      <vt:lpstr>Planning Your Investigation (continued)</vt:lpstr>
      <vt:lpstr>Securing Your Evidence</vt:lpstr>
      <vt:lpstr>Securing Your Evidence (continued)</vt:lpstr>
      <vt:lpstr>Procedures for Corporate High-Tech Investigations</vt:lpstr>
      <vt:lpstr>Procedures for Corporate High-Tech Investigations</vt:lpstr>
      <vt:lpstr>Employee Termination Cases</vt:lpstr>
      <vt:lpstr>Employee Termination Cases (continued)</vt:lpstr>
      <vt:lpstr>Employee Termination Cases (continued)</vt:lpstr>
      <vt:lpstr>Employee Termination Cases (continued)</vt:lpstr>
      <vt:lpstr>Attorney-Client Privilege Investigations</vt:lpstr>
      <vt:lpstr>Attorney-Client Privilege Investigations (continued)</vt:lpstr>
      <vt:lpstr>Attorney-Client Privilege Investigations (continued)</vt:lpstr>
      <vt:lpstr>Attorney-Client Privilege Investigations (continued)</vt:lpstr>
      <vt:lpstr>Attorney-Client Privilege Investigations (continued)</vt:lpstr>
      <vt:lpstr>Media Leak Investigations</vt:lpstr>
      <vt:lpstr>Media Leak Investigations (consider)</vt:lpstr>
      <vt:lpstr>Media Leak Investigations (consider)</vt:lpstr>
      <vt:lpstr>Industrial Espionage Investigations</vt:lpstr>
      <vt:lpstr>Industrial Espionage Investigations (continued)</vt:lpstr>
      <vt:lpstr>Industrial Espionage Investigations (continued)</vt:lpstr>
      <vt:lpstr>Industrial Espionage Investigations (continued)</vt:lpstr>
      <vt:lpstr>Industrial Espionage Investigations (continued)</vt:lpstr>
      <vt:lpstr>Interviews and Interrogations in High-Tech Investigations</vt:lpstr>
      <vt:lpstr>Interviews and Interrogations in High-Tech Investigations (continued)</vt:lpstr>
      <vt:lpstr>Understanding Data Recovery Workstations and Software</vt:lpstr>
      <vt:lpstr>Understanding Data Recovery Workstations and Software</vt:lpstr>
      <vt:lpstr>Write Blocker</vt:lpstr>
      <vt:lpstr>Setting Up Your Computer for Computer Forensics</vt:lpstr>
      <vt:lpstr>Setting Up Your Computer for Computer Forensics (continued)</vt:lpstr>
      <vt:lpstr>Conducting an Investigation</vt:lpstr>
      <vt:lpstr>Conducting an Investigation</vt:lpstr>
      <vt:lpstr>Gathering the Evidence</vt:lpstr>
      <vt:lpstr>Understanding Bit-Stream Copies</vt:lpstr>
      <vt:lpstr>Understanding Bit-stream Copies (continued)</vt:lpstr>
      <vt:lpstr>Acquiring an Image of Evidence Media</vt:lpstr>
      <vt:lpstr>Completing the Case</vt:lpstr>
      <vt:lpstr>Completing the Case</vt:lpstr>
      <vt:lpstr>Associations &amp; Bodies</vt:lpstr>
      <vt:lpstr>Q &amp; A</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Security and Forensic Technologies</dc:title>
  <dc:creator>yusnine</dc:creator>
  <cp:lastModifiedBy>Reshiwaran Jegatheswaran</cp:lastModifiedBy>
  <cp:revision>182</cp:revision>
  <cp:lastPrinted>2019-04-30T09:48:38Z</cp:lastPrinted>
  <dcterms:created xsi:type="dcterms:W3CDTF">2012-10-05T18:47:35Z</dcterms:created>
  <dcterms:modified xsi:type="dcterms:W3CDTF">2023-06-06T06:54:08Z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0x010100FE5963F60EC5A5488098AC4E60F3A25C</vt:lpwstr>
  </property>
</Properties>
</file>